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7" r:id="rId6"/>
    <p:sldId id="259" r:id="rId7"/>
    <p:sldId id="261" r:id="rId8"/>
    <p:sldId id="260" r:id="rId9"/>
    <p:sldId id="262" r:id="rId10"/>
    <p:sldId id="263" r:id="rId11"/>
    <p:sldId id="279" r:id="rId12"/>
    <p:sldId id="275" r:id="rId13"/>
    <p:sldId id="274" r:id="rId14"/>
    <p:sldId id="276" r:id="rId15"/>
    <p:sldId id="278"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B854F-429E-480F-8AB3-803246DA4054}" v="614" dt="2023-02-27T13:27:58.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591888" y="5988340"/>
            <a:ext cx="2844800" cy="365125"/>
          </a:xfrm>
          <a:prstGeom prst="rect">
            <a:avLst/>
          </a:prstGeom>
        </p:spPr>
        <p:txBody>
          <a:bodyPr/>
          <a:lstStyle/>
          <a:p>
            <a:fld id="{70C385AE-D17D-4579-B645-BFF5DA7CD5FE}" type="datetimeFigureOut">
              <a:rPr lang="en-US" smtClean="0"/>
              <a:t>3/12/23</a:t>
            </a:fld>
            <a:endParaRPr lang="en-GB"/>
          </a:p>
        </p:txBody>
      </p:sp>
      <p:sp>
        <p:nvSpPr>
          <p:cNvPr id="4" name="Footer Placeholder 3"/>
          <p:cNvSpPr>
            <a:spLocks noGrp="1"/>
          </p:cNvSpPr>
          <p:nvPr>
            <p:ph type="ftr" sz="quarter" idx="11"/>
          </p:nvPr>
        </p:nvSpPr>
        <p:spPr>
          <a:xfrm>
            <a:off x="4147888" y="5988340"/>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19888" y="5988339"/>
            <a:ext cx="2844800" cy="365125"/>
          </a:xfrm>
          <a:prstGeom prst="rect">
            <a:avLst/>
          </a:prstGeom>
        </p:spPr>
        <p:txBody>
          <a:bodyPr/>
          <a:lstStyle/>
          <a:p>
            <a:fld id="{732E3368-7A86-4623-A216-5E6C13E26BB2}"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5991226"/>
            <a:ext cx="2844800" cy="365125"/>
          </a:xfrm>
          <a:prstGeom prst="rect">
            <a:avLst/>
          </a:prstGeom>
        </p:spPr>
        <p:txBody>
          <a:bodyPr/>
          <a:lstStyle/>
          <a:p>
            <a:fld id="{70C385AE-D17D-4579-B645-BFF5DA7CD5FE}" type="datetimeFigureOut">
              <a:rPr lang="en-US" smtClean="0"/>
              <a:t>3/12/23</a:t>
            </a:fld>
            <a:endParaRPr lang="en-GB"/>
          </a:p>
        </p:txBody>
      </p:sp>
      <p:sp>
        <p:nvSpPr>
          <p:cNvPr id="3" name="Footer Placeholder 2"/>
          <p:cNvSpPr>
            <a:spLocks noGrp="1"/>
          </p:cNvSpPr>
          <p:nvPr>
            <p:ph type="ftr" sz="quarter" idx="11"/>
          </p:nvPr>
        </p:nvSpPr>
        <p:spPr>
          <a:xfrm>
            <a:off x="4165600" y="5991225"/>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5963400"/>
            <a:ext cx="2844800" cy="365125"/>
          </a:xfrm>
          <a:prstGeom prst="rect">
            <a:avLst/>
          </a:prstGeom>
        </p:spPr>
        <p:txBody>
          <a:bodyPr/>
          <a:lstStyle/>
          <a:p>
            <a:fld id="{732E3368-7A86-4623-A216-5E6C13E26BB2}"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9286" y="1484784"/>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484785"/>
            <a:ext cx="6815667"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996953"/>
            <a:ext cx="4011084" cy="31292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556792"/>
            <a:ext cx="73152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700809"/>
            <a:ext cx="8026400" cy="4425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12/03/2023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1888" y="1556792"/>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2913559"/>
            <a:ext cx="10972800" cy="32477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4" descr="C:\Users\Richard\Desktop\Graphic1.jpg">
            <a:extLst>
              <a:ext uri="{FF2B5EF4-FFF2-40B4-BE49-F238E27FC236}">
                <a16:creationId xmlns:a16="http://schemas.microsoft.com/office/drawing/2014/main" id="{2E527941-CF75-4ECD-97DA-1C9B57E14C97}"/>
              </a:ext>
            </a:extLst>
          </p:cNvPr>
          <p:cNvPicPr>
            <a:picLocks noChangeAspect="1" noChangeArrowheads="1"/>
          </p:cNvPicPr>
          <p:nvPr userDrawn="1"/>
        </p:nvPicPr>
        <p:blipFill>
          <a:blip r:embed="rId13" cstate="print"/>
          <a:srcRect/>
          <a:stretch>
            <a:fillRect/>
          </a:stretch>
        </p:blipFill>
        <p:spPr bwMode="auto">
          <a:xfrm>
            <a:off x="1" y="1"/>
            <a:ext cx="12189884" cy="1343025"/>
          </a:xfrm>
          <a:prstGeom prst="rect">
            <a:avLst/>
          </a:prstGeom>
          <a:noFill/>
        </p:spPr>
      </p:pic>
      <p:pic>
        <p:nvPicPr>
          <p:cNvPr id="8" name="Picture 5" descr="C:\Users\Richard\Desktop\Graphic1.jpg">
            <a:extLst>
              <a:ext uri="{FF2B5EF4-FFF2-40B4-BE49-F238E27FC236}">
                <a16:creationId xmlns:a16="http://schemas.microsoft.com/office/drawing/2014/main" id="{68CAD256-E4DA-4182-9DA3-89AF2BCD4D9F}"/>
              </a:ext>
            </a:extLst>
          </p:cNvPr>
          <p:cNvPicPr>
            <a:picLocks noChangeAspect="1" noChangeArrowheads="1"/>
          </p:cNvPicPr>
          <p:nvPr userDrawn="1"/>
        </p:nvPicPr>
        <p:blipFill>
          <a:blip r:embed="rId14" cstate="print"/>
          <a:srcRect/>
          <a:stretch>
            <a:fillRect/>
          </a:stretch>
        </p:blipFill>
        <p:spPr bwMode="auto">
          <a:xfrm>
            <a:off x="1" y="6477000"/>
            <a:ext cx="12189884" cy="381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hyperlink" Target="https://schoolsfootball.org/for-associations/resources/" TargetMode="External"/><Relationship Id="rId4" Type="http://schemas.openxmlformats.org/officeDocument/2006/relationships/hyperlink" Target="https://schoolsfootball.org/"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2FEE8-8107-0B5B-99D1-10A9A1F163B2}"/>
              </a:ext>
            </a:extLst>
          </p:cNvPr>
          <p:cNvSpPr txBox="1"/>
          <p:nvPr/>
        </p:nvSpPr>
        <p:spPr>
          <a:xfrm>
            <a:off x="3311491" y="3141087"/>
            <a:ext cx="57915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a:cs typeface="Arial"/>
              </a:rPr>
              <a:t>Risk Assessment Training for Welfare Officers</a:t>
            </a:r>
          </a:p>
          <a:p>
            <a:pPr algn="ctr"/>
            <a:endParaRPr lang="en-GB" sz="3200" b="1">
              <a:cs typeface="Arial"/>
            </a:endParaRPr>
          </a:p>
          <a:p>
            <a:pPr algn="ctr"/>
            <a:r>
              <a:rPr lang="en-GB" sz="2400" b="1">
                <a:cs typeface="Arial"/>
              </a:rPr>
              <a:t>27th February 2023</a:t>
            </a:r>
          </a:p>
          <a:p>
            <a:pPr algn="ctr"/>
            <a:endParaRPr lang="en-GB" sz="2400" b="1">
              <a:cs typeface="Arial"/>
            </a:endParaRPr>
          </a:p>
        </p:txBody>
      </p:sp>
      <p:pic>
        <p:nvPicPr>
          <p:cNvPr id="3" name="Audio 2">
            <a:hlinkClick r:id="" action="ppaction://media"/>
            <a:extLst>
              <a:ext uri="{FF2B5EF4-FFF2-40B4-BE49-F238E27FC236}">
                <a16:creationId xmlns:a16="http://schemas.microsoft.com/office/drawing/2014/main" id="{A8C64305-38F3-F940-534D-D1C714A718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25295354"/>
      </p:ext>
    </p:extLst>
  </p:cSld>
  <p:clrMapOvr>
    <a:masterClrMapping/>
  </p:clrMapOvr>
  <mc:AlternateContent xmlns:mc="http://schemas.openxmlformats.org/markup-compatibility/2006">
    <mc:Choice xmlns:p14="http://schemas.microsoft.com/office/powerpoint/2010/main" Requires="p14">
      <p:transition spd="slow" p14:dur="2000" advTm="14895"/>
    </mc:Choice>
    <mc:Fallback>
      <p:transition spd="slow" advTm="14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0F6F-6EBF-2CDA-863E-45E6FD7338A0}"/>
              </a:ext>
            </a:extLst>
          </p:cNvPr>
          <p:cNvSpPr>
            <a:spLocks noGrp="1"/>
          </p:cNvSpPr>
          <p:nvPr>
            <p:ph type="title"/>
          </p:nvPr>
        </p:nvSpPr>
        <p:spPr/>
        <p:txBody>
          <a:bodyPr>
            <a:normAutofit fontScale="90000"/>
          </a:bodyPr>
          <a:lstStyle/>
          <a:p>
            <a:r>
              <a:rPr lang="en-GB">
                <a:latin typeface="Arial"/>
                <a:cs typeface="Arial"/>
              </a:rPr>
              <a:t>When does the ESFA require </a:t>
            </a:r>
            <a:r>
              <a:rPr lang="en-GB" i="1">
                <a:latin typeface="Arial"/>
                <a:cs typeface="Arial"/>
              </a:rPr>
              <a:t>to see </a:t>
            </a:r>
            <a:r>
              <a:rPr lang="en-GB">
                <a:latin typeface="Arial"/>
                <a:cs typeface="Arial"/>
              </a:rPr>
              <a:t>an Association's Risk Assessment?</a:t>
            </a:r>
            <a:endParaRPr lang="en-GB" i="1"/>
          </a:p>
        </p:txBody>
      </p:sp>
      <p:sp>
        <p:nvSpPr>
          <p:cNvPr id="3" name="Content Placeholder 2">
            <a:extLst>
              <a:ext uri="{FF2B5EF4-FFF2-40B4-BE49-F238E27FC236}">
                <a16:creationId xmlns:a16="http://schemas.microsoft.com/office/drawing/2014/main" id="{EC148088-558E-026B-3428-8130E06A6740}"/>
              </a:ext>
            </a:extLst>
          </p:cNvPr>
          <p:cNvSpPr>
            <a:spLocks noGrp="1"/>
          </p:cNvSpPr>
          <p:nvPr>
            <p:ph idx="1"/>
          </p:nvPr>
        </p:nvSpPr>
        <p:spPr/>
        <p:txBody>
          <a:bodyPr vert="horz" lIns="91440" tIns="45720" rIns="91440" bIns="45720" rtlCol="0" anchor="t">
            <a:normAutofit fontScale="62500" lnSpcReduction="20000"/>
          </a:bodyPr>
          <a:lstStyle/>
          <a:p>
            <a:r>
              <a:rPr lang="en-GB" dirty="0">
                <a:latin typeface="Arial"/>
                <a:cs typeface="Arial"/>
              </a:rPr>
              <a:t>If one is required to be seen by the ESFA, the ESFA will make this explicitly clear – though this is not common as the ESFA only holds RAs for events that staff/Council Members organise on behalf of the Association</a:t>
            </a:r>
          </a:p>
          <a:p>
            <a:r>
              <a:rPr lang="en-GB" dirty="0">
                <a:latin typeface="Arial"/>
                <a:cs typeface="Arial"/>
              </a:rPr>
              <a:t>Nonetheless, Member Associations must complete Risk Assessments for ALL their activity which involves children, i.e., not just football</a:t>
            </a:r>
          </a:p>
          <a:p>
            <a:r>
              <a:rPr lang="en-GB" dirty="0">
                <a:latin typeface="Arial"/>
                <a:cs typeface="Arial"/>
              </a:rPr>
              <a:t>Although the ESFA does not usually need to see your Risk Assessments, we reserve the right to review them if incident reports, safeguarding allegations or insurance claims arise from an event. </a:t>
            </a:r>
          </a:p>
          <a:p>
            <a:pPr marL="0" indent="0">
              <a:buNone/>
            </a:pPr>
            <a:endParaRPr lang="en-GB" dirty="0">
              <a:latin typeface="Arial"/>
              <a:cs typeface="Arial"/>
            </a:endParaRPr>
          </a:p>
          <a:p>
            <a:pPr marL="0" indent="0">
              <a:buNone/>
            </a:pPr>
            <a:r>
              <a:rPr lang="en-GB" b="1" dirty="0">
                <a:latin typeface="Arial"/>
                <a:cs typeface="Arial"/>
              </a:rPr>
              <a:t>To prevent things from going wrong, it’s important Associations </a:t>
            </a:r>
            <a:r>
              <a:rPr lang="en-GB" b="1">
                <a:latin typeface="Arial"/>
                <a:cs typeface="Arial"/>
              </a:rPr>
              <a:t>are completing, </a:t>
            </a:r>
            <a:r>
              <a:rPr lang="en-GB" b="1" dirty="0">
                <a:latin typeface="Arial"/>
                <a:cs typeface="Arial"/>
              </a:rPr>
              <a:t>enacting and retaining thorough and suitable Risk Assessments.</a:t>
            </a:r>
            <a:endParaRPr lang="en-GB" b="1" dirty="0"/>
          </a:p>
        </p:txBody>
      </p:sp>
      <p:pic>
        <p:nvPicPr>
          <p:cNvPr id="4" name="Audio 3">
            <a:hlinkClick r:id="" action="ppaction://media"/>
            <a:extLst>
              <a:ext uri="{FF2B5EF4-FFF2-40B4-BE49-F238E27FC236}">
                <a16:creationId xmlns:a16="http://schemas.microsoft.com/office/drawing/2014/main" id="{B13EFE70-F2D1-4848-171B-146C1DF00F4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264772447"/>
      </p:ext>
    </p:extLst>
  </p:cSld>
  <p:clrMapOvr>
    <a:masterClrMapping/>
  </p:clrMapOvr>
  <mc:AlternateContent xmlns:mc="http://schemas.openxmlformats.org/markup-compatibility/2006">
    <mc:Choice xmlns:p14="http://schemas.microsoft.com/office/powerpoint/2010/main" Requires="p14">
      <p:transition spd="slow" p14:dur="2000" advTm="86087"/>
    </mc:Choice>
    <mc:Fallback>
      <p:transition spd="slow" advTm="86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D6B1-351D-6A36-3175-32BF97906141}"/>
              </a:ext>
            </a:extLst>
          </p:cNvPr>
          <p:cNvSpPr>
            <a:spLocks noGrp="1"/>
          </p:cNvSpPr>
          <p:nvPr>
            <p:ph type="title"/>
          </p:nvPr>
        </p:nvSpPr>
        <p:spPr/>
        <p:txBody>
          <a:bodyPr/>
          <a:lstStyle/>
          <a:p>
            <a:r>
              <a:rPr lang="en-GB">
                <a:latin typeface="Arial"/>
                <a:cs typeface="Arial"/>
              </a:rPr>
              <a:t>Useful links</a:t>
            </a:r>
            <a:endParaRPr lang="en-GB"/>
          </a:p>
        </p:txBody>
      </p:sp>
      <p:sp>
        <p:nvSpPr>
          <p:cNvPr id="3" name="Content Placeholder 2">
            <a:extLst>
              <a:ext uri="{FF2B5EF4-FFF2-40B4-BE49-F238E27FC236}">
                <a16:creationId xmlns:a16="http://schemas.microsoft.com/office/drawing/2014/main" id="{597603FD-0DBA-7067-8102-0FBC2CE2B13D}"/>
              </a:ext>
            </a:extLst>
          </p:cNvPr>
          <p:cNvSpPr>
            <a:spLocks noGrp="1"/>
          </p:cNvSpPr>
          <p:nvPr>
            <p:ph idx="1"/>
          </p:nvPr>
        </p:nvSpPr>
        <p:spPr/>
        <p:txBody>
          <a:bodyPr vert="horz" lIns="91440" tIns="45720" rIns="91440" bIns="45720" rtlCol="0" anchor="t">
            <a:normAutofit/>
          </a:bodyPr>
          <a:lstStyle/>
          <a:p>
            <a:pPr marL="0" indent="0">
              <a:buNone/>
            </a:pPr>
            <a:r>
              <a:rPr lang="en-GB">
                <a:latin typeface="Arial"/>
                <a:cs typeface="Arial"/>
              </a:rPr>
              <a:t>ESFA Website - </a:t>
            </a:r>
            <a:r>
              <a:rPr lang="en-GB">
                <a:latin typeface="Arial"/>
                <a:cs typeface="Arial"/>
                <a:hlinkClick r:id="rId4"/>
              </a:rPr>
              <a:t>English Schools' Football Association – The National Governing Body for Schools Football in England </a:t>
            </a:r>
          </a:p>
          <a:p>
            <a:pPr marL="0" indent="0">
              <a:buNone/>
            </a:pPr>
            <a:r>
              <a:rPr lang="en-GB">
                <a:latin typeface="Arial"/>
                <a:cs typeface="Arial"/>
              </a:rPr>
              <a:t>For Everything Risk Assessments - </a:t>
            </a:r>
            <a:r>
              <a:rPr lang="en-GB">
                <a:latin typeface="Arial"/>
                <a:cs typeface="Arial"/>
                <a:hlinkClick r:id="rId5"/>
              </a:rPr>
              <a:t>Resources – English Schools' Football Association (schoolsfootball.org)</a:t>
            </a:r>
            <a:endParaRPr lang="en-GB"/>
          </a:p>
        </p:txBody>
      </p:sp>
      <p:pic>
        <p:nvPicPr>
          <p:cNvPr id="4" name="Audio 3">
            <a:hlinkClick r:id="" action="ppaction://media"/>
            <a:extLst>
              <a:ext uri="{FF2B5EF4-FFF2-40B4-BE49-F238E27FC236}">
                <a16:creationId xmlns:a16="http://schemas.microsoft.com/office/drawing/2014/main" id="{C8F76E11-1CDD-6AF5-4FD6-4AC2C31759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41443635"/>
      </p:ext>
    </p:extLst>
  </p:cSld>
  <p:clrMapOvr>
    <a:masterClrMapping/>
  </p:clrMapOvr>
  <mc:AlternateContent xmlns:mc="http://schemas.openxmlformats.org/markup-compatibility/2006">
    <mc:Choice xmlns:p14="http://schemas.microsoft.com/office/powerpoint/2010/main" Requires="p14">
      <p:transition spd="slow" p14:dur="2000" advTm="15235"/>
    </mc:Choice>
    <mc:Fallback>
      <p:transition spd="slow" advTm="15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1589-A9C7-FF79-C346-1087A925EE12}"/>
              </a:ext>
            </a:extLst>
          </p:cNvPr>
          <p:cNvSpPr>
            <a:spLocks noGrp="1"/>
          </p:cNvSpPr>
          <p:nvPr>
            <p:ph type="title"/>
          </p:nvPr>
        </p:nvSpPr>
        <p:spPr/>
        <p:txBody>
          <a:bodyPr/>
          <a:lstStyle/>
          <a:p>
            <a:r>
              <a:rPr lang="en-GB">
                <a:latin typeface="Arial"/>
                <a:cs typeface="Arial"/>
              </a:rPr>
              <a:t>Course Content</a:t>
            </a:r>
            <a:endParaRPr lang="en-GB"/>
          </a:p>
        </p:txBody>
      </p:sp>
      <p:sp>
        <p:nvSpPr>
          <p:cNvPr id="3" name="Content Placeholder 2">
            <a:extLst>
              <a:ext uri="{FF2B5EF4-FFF2-40B4-BE49-F238E27FC236}">
                <a16:creationId xmlns:a16="http://schemas.microsoft.com/office/drawing/2014/main" id="{7A2FF2D6-9F78-1255-9370-F5E1F61D24C1}"/>
              </a:ext>
            </a:extLst>
          </p:cNvPr>
          <p:cNvSpPr>
            <a:spLocks noGrp="1"/>
          </p:cNvSpPr>
          <p:nvPr>
            <p:ph idx="1"/>
          </p:nvPr>
        </p:nvSpPr>
        <p:spPr/>
        <p:txBody>
          <a:bodyPr vert="horz" lIns="91440" tIns="45720" rIns="91440" bIns="45720" rtlCol="0" anchor="t">
            <a:normAutofit fontScale="92500" lnSpcReduction="20000"/>
          </a:bodyPr>
          <a:lstStyle/>
          <a:p>
            <a:r>
              <a:rPr lang="en-GB" dirty="0">
                <a:latin typeface="Arial"/>
                <a:cs typeface="Arial"/>
              </a:rPr>
              <a:t>What is a Risk Assessment?</a:t>
            </a:r>
            <a:endParaRPr lang="en-GB" dirty="0"/>
          </a:p>
          <a:p>
            <a:r>
              <a:rPr lang="en-GB" dirty="0">
                <a:latin typeface="Arial"/>
                <a:cs typeface="Arial"/>
              </a:rPr>
              <a:t>Why must Risk Assessments be completed by Associations?</a:t>
            </a:r>
          </a:p>
          <a:p>
            <a:r>
              <a:rPr lang="en-GB" dirty="0">
                <a:latin typeface="Arial"/>
                <a:cs typeface="Arial"/>
              </a:rPr>
              <a:t>What makes a Risk Assessment suitable?</a:t>
            </a:r>
          </a:p>
          <a:p>
            <a:r>
              <a:rPr lang="en-GB" dirty="0">
                <a:latin typeface="Arial"/>
                <a:cs typeface="Arial"/>
              </a:rPr>
              <a:t>Who should conduct the Risk Assessment?</a:t>
            </a:r>
          </a:p>
          <a:p>
            <a:r>
              <a:rPr lang="en-GB" dirty="0">
                <a:latin typeface="Arial"/>
                <a:cs typeface="Arial"/>
              </a:rPr>
              <a:t>Risk Assessment Exemplar </a:t>
            </a:r>
          </a:p>
          <a:p>
            <a:r>
              <a:rPr lang="en-GB" dirty="0">
                <a:latin typeface="Arial"/>
                <a:cs typeface="Arial"/>
              </a:rPr>
              <a:t>When does the ESFA require Associations to complete a Risk Assessment?</a:t>
            </a:r>
            <a:endParaRPr lang="en-GB" dirty="0"/>
          </a:p>
          <a:p>
            <a:endParaRPr lang="en-GB" dirty="0"/>
          </a:p>
        </p:txBody>
      </p:sp>
      <p:pic>
        <p:nvPicPr>
          <p:cNvPr id="4" name="Audio 3">
            <a:hlinkClick r:id="" action="ppaction://media"/>
            <a:extLst>
              <a:ext uri="{FF2B5EF4-FFF2-40B4-BE49-F238E27FC236}">
                <a16:creationId xmlns:a16="http://schemas.microsoft.com/office/drawing/2014/main" id="{4710D832-B2C7-94CE-ABB0-9BA4D7F27E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6528388"/>
      </p:ext>
    </p:extLst>
  </p:cSld>
  <p:clrMapOvr>
    <a:masterClrMapping/>
  </p:clrMapOvr>
  <mc:AlternateContent xmlns:mc="http://schemas.openxmlformats.org/markup-compatibility/2006">
    <mc:Choice xmlns:p14="http://schemas.microsoft.com/office/powerpoint/2010/main" Requires="p14">
      <p:transition spd="slow" p14:dur="2000" advTm="34458"/>
    </mc:Choice>
    <mc:Fallback>
      <p:transition spd="slow" advTm="34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A956-E298-32D6-8C3C-A0D39205388B}"/>
              </a:ext>
            </a:extLst>
          </p:cNvPr>
          <p:cNvSpPr>
            <a:spLocks noGrp="1"/>
          </p:cNvSpPr>
          <p:nvPr>
            <p:ph type="title"/>
          </p:nvPr>
        </p:nvSpPr>
        <p:spPr/>
        <p:txBody>
          <a:bodyPr/>
          <a:lstStyle/>
          <a:p>
            <a:r>
              <a:rPr lang="en-GB">
                <a:latin typeface="Arial"/>
                <a:cs typeface="Arial"/>
              </a:rPr>
              <a:t>What is a Risk Assessment?</a:t>
            </a:r>
            <a:endParaRPr lang="en-GB"/>
          </a:p>
        </p:txBody>
      </p:sp>
      <p:sp>
        <p:nvSpPr>
          <p:cNvPr id="3" name="Content Placeholder 2">
            <a:extLst>
              <a:ext uri="{FF2B5EF4-FFF2-40B4-BE49-F238E27FC236}">
                <a16:creationId xmlns:a16="http://schemas.microsoft.com/office/drawing/2014/main" id="{E2F3822C-235A-84B9-7256-A981A7E8A460}"/>
              </a:ext>
            </a:extLst>
          </p:cNvPr>
          <p:cNvSpPr>
            <a:spLocks noGrp="1"/>
          </p:cNvSpPr>
          <p:nvPr>
            <p:ph idx="1"/>
          </p:nvPr>
        </p:nvSpPr>
        <p:spPr/>
        <p:txBody>
          <a:bodyPr vert="horz" lIns="91440" tIns="45720" rIns="91440" bIns="45720" rtlCol="0" anchor="t">
            <a:normAutofit/>
          </a:bodyPr>
          <a:lstStyle/>
          <a:p>
            <a:pPr marL="0" indent="0">
              <a:buNone/>
            </a:pPr>
            <a:r>
              <a:rPr lang="en-GB" dirty="0">
                <a:latin typeface="Arial"/>
                <a:cs typeface="Arial"/>
              </a:rPr>
              <a:t>Dictionary Definition -</a:t>
            </a:r>
            <a:endParaRPr lang="en-GB" dirty="0"/>
          </a:p>
          <a:p>
            <a:r>
              <a:rPr lang="en-GB" dirty="0">
                <a:latin typeface="Arial"/>
                <a:cs typeface="Arial"/>
              </a:rPr>
              <a:t>An identification of the </a:t>
            </a:r>
            <a:r>
              <a:rPr lang="en-GB" b="1" i="1" dirty="0">
                <a:latin typeface="Arial"/>
                <a:cs typeface="Arial"/>
              </a:rPr>
              <a:t>hazards </a:t>
            </a:r>
            <a:r>
              <a:rPr lang="en-GB" dirty="0">
                <a:latin typeface="Arial"/>
                <a:cs typeface="Arial"/>
              </a:rPr>
              <a:t>present in an undertaking: an estimate of the extent of the </a:t>
            </a:r>
            <a:r>
              <a:rPr lang="en-GB" b="1" i="1" dirty="0">
                <a:latin typeface="Arial"/>
                <a:cs typeface="Arial"/>
              </a:rPr>
              <a:t>risks </a:t>
            </a:r>
            <a:r>
              <a:rPr lang="en-GB" dirty="0">
                <a:latin typeface="Arial"/>
                <a:cs typeface="Arial"/>
              </a:rPr>
              <a:t>involved, taking into account whatever precautions are already being taken.</a:t>
            </a:r>
            <a:endParaRPr lang="en-GB" dirty="0"/>
          </a:p>
        </p:txBody>
      </p:sp>
      <p:pic>
        <p:nvPicPr>
          <p:cNvPr id="4" name="Audio 3">
            <a:hlinkClick r:id="" action="ppaction://media"/>
            <a:extLst>
              <a:ext uri="{FF2B5EF4-FFF2-40B4-BE49-F238E27FC236}">
                <a16:creationId xmlns:a16="http://schemas.microsoft.com/office/drawing/2014/main" id="{2DC865B5-8742-6A5A-71BD-DFEBDC09862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837914792"/>
      </p:ext>
    </p:extLst>
  </p:cSld>
  <p:clrMapOvr>
    <a:masterClrMapping/>
  </p:clrMapOvr>
  <mc:AlternateContent xmlns:mc="http://schemas.openxmlformats.org/markup-compatibility/2006">
    <mc:Choice xmlns:p14="http://schemas.microsoft.com/office/powerpoint/2010/main" Requires="p14">
      <p:transition spd="slow" p14:dur="2000" advTm="32937"/>
    </mc:Choice>
    <mc:Fallback>
      <p:transition spd="slow" advTm="32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1C03-C22E-D165-5AA9-8314601CC650}"/>
              </a:ext>
            </a:extLst>
          </p:cNvPr>
          <p:cNvSpPr>
            <a:spLocks noGrp="1"/>
          </p:cNvSpPr>
          <p:nvPr>
            <p:ph type="title"/>
          </p:nvPr>
        </p:nvSpPr>
        <p:spPr/>
        <p:txBody>
          <a:bodyPr/>
          <a:lstStyle/>
          <a:p>
            <a:r>
              <a:rPr lang="en-GB">
                <a:latin typeface="Arial"/>
                <a:cs typeface="Arial"/>
              </a:rPr>
              <a:t>What is a Risk Assessment?</a:t>
            </a:r>
            <a:endParaRPr lang="en-GB"/>
          </a:p>
        </p:txBody>
      </p:sp>
      <p:sp>
        <p:nvSpPr>
          <p:cNvPr id="3" name="Content Placeholder 2">
            <a:extLst>
              <a:ext uri="{FF2B5EF4-FFF2-40B4-BE49-F238E27FC236}">
                <a16:creationId xmlns:a16="http://schemas.microsoft.com/office/drawing/2014/main" id="{D3B8689F-7B02-7356-F7F4-FE434718A72A}"/>
              </a:ext>
            </a:extLst>
          </p:cNvPr>
          <p:cNvSpPr>
            <a:spLocks noGrp="1"/>
          </p:cNvSpPr>
          <p:nvPr>
            <p:ph idx="1"/>
          </p:nvPr>
        </p:nvSpPr>
        <p:spPr/>
        <p:txBody>
          <a:bodyPr vert="horz" lIns="91440" tIns="45720" rIns="91440" bIns="45720" rtlCol="0" anchor="t">
            <a:normAutofit/>
          </a:bodyPr>
          <a:lstStyle/>
          <a:p>
            <a:pPr marL="0" indent="0">
              <a:buNone/>
            </a:pPr>
            <a:r>
              <a:rPr lang="en-GB" dirty="0">
                <a:latin typeface="Arial"/>
                <a:cs typeface="Arial"/>
              </a:rPr>
              <a:t>Key Words Defined -</a:t>
            </a:r>
          </a:p>
          <a:p>
            <a:r>
              <a:rPr lang="en-GB" dirty="0">
                <a:latin typeface="Arial"/>
                <a:cs typeface="Arial"/>
              </a:rPr>
              <a:t>"Hazard“: Something with the potential to cause harm or a loss</a:t>
            </a:r>
          </a:p>
          <a:p>
            <a:r>
              <a:rPr lang="en-GB" dirty="0">
                <a:latin typeface="Arial"/>
                <a:cs typeface="Arial"/>
              </a:rPr>
              <a:t>"Risk“: The likelihood of a harm or given loss occurring in defined circumstances</a:t>
            </a:r>
            <a:endParaRPr lang="en-GB" dirty="0"/>
          </a:p>
        </p:txBody>
      </p:sp>
      <p:pic>
        <p:nvPicPr>
          <p:cNvPr id="4" name="Audio 3">
            <a:hlinkClick r:id="" action="ppaction://media"/>
            <a:extLst>
              <a:ext uri="{FF2B5EF4-FFF2-40B4-BE49-F238E27FC236}">
                <a16:creationId xmlns:a16="http://schemas.microsoft.com/office/drawing/2014/main" id="{ABECBD19-B5E8-9F31-30B0-7556A5B3E59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837720272"/>
      </p:ext>
    </p:extLst>
  </p:cSld>
  <p:clrMapOvr>
    <a:masterClrMapping/>
  </p:clrMapOvr>
  <mc:AlternateContent xmlns:mc="http://schemas.openxmlformats.org/markup-compatibility/2006">
    <mc:Choice xmlns:p14="http://schemas.microsoft.com/office/powerpoint/2010/main" Requires="p14">
      <p:transition spd="slow" p14:dur="2000" advTm="24671"/>
    </mc:Choice>
    <mc:Fallback>
      <p:transition spd="slow" advTm="24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585C-7529-4F10-747A-56BF0F43271B}"/>
              </a:ext>
            </a:extLst>
          </p:cNvPr>
          <p:cNvSpPr>
            <a:spLocks noGrp="1"/>
          </p:cNvSpPr>
          <p:nvPr>
            <p:ph type="title"/>
          </p:nvPr>
        </p:nvSpPr>
        <p:spPr/>
        <p:txBody>
          <a:bodyPr>
            <a:normAutofit fontScale="90000"/>
          </a:bodyPr>
          <a:lstStyle/>
          <a:p>
            <a:r>
              <a:rPr lang="en-GB" dirty="0">
                <a:latin typeface="Arial"/>
                <a:cs typeface="Arial"/>
              </a:rPr>
              <a:t>Why must Risk Assessments be completed by Associations?</a:t>
            </a:r>
            <a:endParaRPr lang="en-US" dirty="0"/>
          </a:p>
        </p:txBody>
      </p:sp>
      <p:sp>
        <p:nvSpPr>
          <p:cNvPr id="3" name="Content Placeholder 2">
            <a:extLst>
              <a:ext uri="{FF2B5EF4-FFF2-40B4-BE49-F238E27FC236}">
                <a16:creationId xmlns:a16="http://schemas.microsoft.com/office/drawing/2014/main" id="{D83483C7-4060-7E39-08DF-2921DB1B7585}"/>
              </a:ext>
            </a:extLst>
          </p:cNvPr>
          <p:cNvSpPr>
            <a:spLocks noGrp="1"/>
          </p:cNvSpPr>
          <p:nvPr>
            <p:ph idx="1"/>
          </p:nvPr>
        </p:nvSpPr>
        <p:spPr>
          <a:xfrm>
            <a:off x="609600" y="2692689"/>
            <a:ext cx="10972800" cy="3247754"/>
          </a:xfrm>
        </p:spPr>
        <p:txBody>
          <a:bodyPr vert="horz" lIns="91440" tIns="45720" rIns="91440" bIns="45720" rtlCol="0" anchor="t">
            <a:normAutofit lnSpcReduction="10000"/>
          </a:bodyPr>
          <a:lstStyle/>
          <a:p>
            <a:pPr marL="0" indent="0">
              <a:buNone/>
            </a:pPr>
            <a:endParaRPr lang="en-GB" dirty="0"/>
          </a:p>
          <a:p>
            <a:r>
              <a:rPr lang="en-GB" dirty="0">
                <a:latin typeface="Arial"/>
                <a:cs typeface="Arial"/>
              </a:rPr>
              <a:t>Ensures the safety of ESFA participants, adults, and spectators</a:t>
            </a:r>
          </a:p>
          <a:p>
            <a:r>
              <a:rPr lang="en-GB" dirty="0">
                <a:latin typeface="Arial"/>
                <a:cs typeface="Arial"/>
              </a:rPr>
              <a:t>Protects the ESFA and its Associations in the case something does go wrong</a:t>
            </a:r>
          </a:p>
          <a:p>
            <a:r>
              <a:rPr lang="en-GB" dirty="0">
                <a:latin typeface="Arial"/>
                <a:cs typeface="Arial"/>
              </a:rPr>
              <a:t>It's the law. </a:t>
            </a:r>
            <a:endParaRPr lang="en-GB" dirty="0"/>
          </a:p>
        </p:txBody>
      </p:sp>
      <p:pic>
        <p:nvPicPr>
          <p:cNvPr id="4" name="Audio 3">
            <a:hlinkClick r:id="" action="ppaction://media"/>
            <a:extLst>
              <a:ext uri="{FF2B5EF4-FFF2-40B4-BE49-F238E27FC236}">
                <a16:creationId xmlns:a16="http://schemas.microsoft.com/office/drawing/2014/main" id="{5EAF95F8-2550-C26D-3840-4A0554D3D0A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2321739872"/>
      </p:ext>
    </p:extLst>
  </p:cSld>
  <p:clrMapOvr>
    <a:masterClrMapping/>
  </p:clrMapOvr>
  <mc:AlternateContent xmlns:mc="http://schemas.openxmlformats.org/markup-compatibility/2006">
    <mc:Choice xmlns:p14="http://schemas.microsoft.com/office/powerpoint/2010/main" Requires="p14">
      <p:transition spd="slow" p14:dur="2000" advTm="41517"/>
    </mc:Choice>
    <mc:Fallback>
      <p:transition spd="slow" advTm="41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FA1E-7F0D-8C77-5B05-FE1D0A4D5E6D}"/>
              </a:ext>
            </a:extLst>
          </p:cNvPr>
          <p:cNvSpPr>
            <a:spLocks noGrp="1"/>
          </p:cNvSpPr>
          <p:nvPr>
            <p:ph type="title"/>
          </p:nvPr>
        </p:nvSpPr>
        <p:spPr/>
        <p:txBody>
          <a:bodyPr/>
          <a:lstStyle/>
          <a:p>
            <a:r>
              <a:rPr lang="en-GB" dirty="0">
                <a:latin typeface="Arial"/>
                <a:cs typeface="Arial"/>
              </a:rPr>
              <a:t>What makes a Risk Assessment suitable?</a:t>
            </a:r>
            <a:endParaRPr lang="en-GB" dirty="0"/>
          </a:p>
        </p:txBody>
      </p:sp>
      <p:sp>
        <p:nvSpPr>
          <p:cNvPr id="3" name="Content Placeholder 2">
            <a:extLst>
              <a:ext uri="{FF2B5EF4-FFF2-40B4-BE49-F238E27FC236}">
                <a16:creationId xmlns:a16="http://schemas.microsoft.com/office/drawing/2014/main" id="{5BC6757F-F1C6-3801-5030-5C04EE244E35}"/>
              </a:ext>
            </a:extLst>
          </p:cNvPr>
          <p:cNvSpPr>
            <a:spLocks noGrp="1"/>
          </p:cNvSpPr>
          <p:nvPr>
            <p:ph idx="1"/>
          </p:nvPr>
        </p:nvSpPr>
        <p:spPr/>
        <p:txBody>
          <a:bodyPr vert="horz" lIns="91440" tIns="45720" rIns="91440" bIns="45720" rtlCol="0" anchor="t">
            <a:normAutofit fontScale="92500" lnSpcReduction="10000"/>
          </a:bodyPr>
          <a:lstStyle/>
          <a:p>
            <a:r>
              <a:rPr lang="en-GB" dirty="0">
                <a:latin typeface="Arial"/>
                <a:cs typeface="Arial"/>
              </a:rPr>
              <a:t>Identification of hazards</a:t>
            </a:r>
          </a:p>
          <a:p>
            <a:r>
              <a:rPr lang="en-GB" dirty="0">
                <a:latin typeface="Arial"/>
                <a:cs typeface="Arial"/>
              </a:rPr>
              <a:t>Assessment of the risks (to who and how harm might occur)</a:t>
            </a:r>
            <a:endParaRPr lang="en-GB" dirty="0"/>
          </a:p>
          <a:p>
            <a:r>
              <a:rPr lang="en-GB" dirty="0">
                <a:latin typeface="Arial"/>
                <a:cs typeface="Arial"/>
              </a:rPr>
              <a:t>Mitigation to control the risks</a:t>
            </a:r>
            <a:endParaRPr lang="en-GB" dirty="0"/>
          </a:p>
          <a:p>
            <a:r>
              <a:rPr lang="en-GB" dirty="0">
                <a:latin typeface="Arial"/>
                <a:cs typeface="Arial"/>
              </a:rPr>
              <a:t>Recording of findings</a:t>
            </a:r>
          </a:p>
          <a:p>
            <a:r>
              <a:rPr lang="en-GB" dirty="0">
                <a:latin typeface="Arial"/>
                <a:cs typeface="Arial"/>
              </a:rPr>
              <a:t>Review of control measures</a:t>
            </a:r>
          </a:p>
          <a:p>
            <a:r>
              <a:rPr lang="en-GB" dirty="0">
                <a:latin typeface="Arial"/>
                <a:cs typeface="Arial"/>
              </a:rPr>
              <a:t>Up-to-date (things can change!)</a:t>
            </a:r>
            <a:endParaRPr lang="en-GB" dirty="0"/>
          </a:p>
        </p:txBody>
      </p:sp>
      <p:pic>
        <p:nvPicPr>
          <p:cNvPr id="4" name="Audio 3">
            <a:hlinkClick r:id="" action="ppaction://media"/>
            <a:extLst>
              <a:ext uri="{FF2B5EF4-FFF2-40B4-BE49-F238E27FC236}">
                <a16:creationId xmlns:a16="http://schemas.microsoft.com/office/drawing/2014/main" id="{A4F1452F-81FC-AA82-063F-D7B4028B2C89}"/>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193293204"/>
      </p:ext>
    </p:extLst>
  </p:cSld>
  <p:clrMapOvr>
    <a:masterClrMapping/>
  </p:clrMapOvr>
  <mc:AlternateContent xmlns:mc="http://schemas.openxmlformats.org/markup-compatibility/2006">
    <mc:Choice xmlns:p14="http://schemas.microsoft.com/office/powerpoint/2010/main" Requires="p14">
      <p:transition spd="slow" p14:dur="2000" advTm="55902"/>
    </mc:Choice>
    <mc:Fallback>
      <p:transition spd="slow" advTm="55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F5E5-3072-8D9A-B2E7-C6792732C482}"/>
              </a:ext>
            </a:extLst>
          </p:cNvPr>
          <p:cNvSpPr>
            <a:spLocks noGrp="1"/>
          </p:cNvSpPr>
          <p:nvPr>
            <p:ph type="title"/>
          </p:nvPr>
        </p:nvSpPr>
        <p:spPr/>
        <p:txBody>
          <a:bodyPr/>
          <a:lstStyle/>
          <a:p>
            <a:r>
              <a:rPr lang="en-GB" dirty="0"/>
              <a:t>Who should conduct the RA?</a:t>
            </a:r>
          </a:p>
        </p:txBody>
      </p:sp>
      <p:sp>
        <p:nvSpPr>
          <p:cNvPr id="3" name="Content Placeholder 2">
            <a:extLst>
              <a:ext uri="{FF2B5EF4-FFF2-40B4-BE49-F238E27FC236}">
                <a16:creationId xmlns:a16="http://schemas.microsoft.com/office/drawing/2014/main" id="{19F382B3-08DE-D8BA-A530-03F260D6B1A1}"/>
              </a:ext>
            </a:extLst>
          </p:cNvPr>
          <p:cNvSpPr>
            <a:spLocks noGrp="1"/>
          </p:cNvSpPr>
          <p:nvPr>
            <p:ph idx="1"/>
          </p:nvPr>
        </p:nvSpPr>
        <p:spPr/>
        <p:txBody>
          <a:bodyPr/>
          <a:lstStyle/>
          <a:p>
            <a:r>
              <a:rPr lang="en-GB" dirty="0"/>
              <a:t>Child welfare officer/DSO</a:t>
            </a:r>
          </a:p>
          <a:p>
            <a:r>
              <a:rPr lang="en-GB" dirty="0"/>
              <a:t>Officer of the Association</a:t>
            </a:r>
          </a:p>
          <a:p>
            <a:r>
              <a:rPr lang="en-GB" dirty="0"/>
              <a:t>Reviewed by Committee</a:t>
            </a:r>
          </a:p>
          <a:p>
            <a:r>
              <a:rPr lang="en-GB" dirty="0"/>
              <a:t>Retained by Committee and made available to participants</a:t>
            </a:r>
          </a:p>
        </p:txBody>
      </p:sp>
      <p:pic>
        <p:nvPicPr>
          <p:cNvPr id="4" name="Audio 3">
            <a:hlinkClick r:id="" action="ppaction://media"/>
            <a:extLst>
              <a:ext uri="{FF2B5EF4-FFF2-40B4-BE49-F238E27FC236}">
                <a16:creationId xmlns:a16="http://schemas.microsoft.com/office/drawing/2014/main" id="{83E6716A-915C-60AF-0629-9A58C8541E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67511988"/>
      </p:ext>
    </p:extLst>
  </p:cSld>
  <p:clrMapOvr>
    <a:masterClrMapping/>
  </p:clrMapOvr>
  <mc:AlternateContent xmlns:mc="http://schemas.openxmlformats.org/markup-compatibility/2006">
    <mc:Choice xmlns:p14="http://schemas.microsoft.com/office/powerpoint/2010/main" Requires="p14">
      <p:transition spd="slow" p14:dur="2000" advTm="43142"/>
    </mc:Choice>
    <mc:Fallback>
      <p:transition spd="slow" advTm="43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1732-92C0-3840-01FB-EB5440DE7B8C}"/>
              </a:ext>
            </a:extLst>
          </p:cNvPr>
          <p:cNvSpPr>
            <a:spLocks noGrp="1"/>
          </p:cNvSpPr>
          <p:nvPr>
            <p:ph type="title"/>
          </p:nvPr>
        </p:nvSpPr>
        <p:spPr/>
        <p:txBody>
          <a:bodyPr/>
          <a:lstStyle/>
          <a:p>
            <a:r>
              <a:rPr lang="en-GB">
                <a:latin typeface="Arial"/>
                <a:cs typeface="Arial"/>
              </a:rPr>
              <a:t>Risk Assessment Exemplar</a:t>
            </a:r>
            <a:endParaRPr lang="en-GB"/>
          </a:p>
        </p:txBody>
      </p:sp>
      <p:sp>
        <p:nvSpPr>
          <p:cNvPr id="3" name="Content Placeholder 2">
            <a:extLst>
              <a:ext uri="{FF2B5EF4-FFF2-40B4-BE49-F238E27FC236}">
                <a16:creationId xmlns:a16="http://schemas.microsoft.com/office/drawing/2014/main" id="{E7746EEF-378F-BB7C-43EA-6729D88EEA38}"/>
              </a:ext>
            </a:extLst>
          </p:cNvPr>
          <p:cNvSpPr>
            <a:spLocks noGrp="1"/>
          </p:cNvSpPr>
          <p:nvPr>
            <p:ph idx="1"/>
          </p:nvPr>
        </p:nvSpPr>
        <p:spPr/>
        <p:txBody>
          <a:bodyPr vert="horz" lIns="91440" tIns="45720" rIns="91440" bIns="45720" rtlCol="0" anchor="t">
            <a:normAutofit/>
          </a:bodyPr>
          <a:lstStyle/>
          <a:p>
            <a:pPr marL="0" indent="0">
              <a:buNone/>
            </a:pPr>
            <a:r>
              <a:rPr lang="en-GB" dirty="0"/>
              <a:t>A Risk Assessment templar can be found on the ESFA website or a copy can be requested from the ESFA – the document includes a section on a RA for an </a:t>
            </a:r>
            <a:r>
              <a:rPr lang="en-GB"/>
              <a:t>overnight stay</a:t>
            </a:r>
          </a:p>
        </p:txBody>
      </p:sp>
      <p:pic>
        <p:nvPicPr>
          <p:cNvPr id="4" name="Audio 3">
            <a:hlinkClick r:id="" action="ppaction://media"/>
            <a:extLst>
              <a:ext uri="{FF2B5EF4-FFF2-40B4-BE49-F238E27FC236}">
                <a16:creationId xmlns:a16="http://schemas.microsoft.com/office/drawing/2014/main" id="{56F755F7-029B-8ADB-E40D-D0CB96A065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62508540"/>
      </p:ext>
    </p:extLst>
  </p:cSld>
  <p:clrMapOvr>
    <a:masterClrMapping/>
  </p:clrMapOvr>
  <mc:AlternateContent xmlns:mc="http://schemas.openxmlformats.org/markup-compatibility/2006">
    <mc:Choice xmlns:p14="http://schemas.microsoft.com/office/powerpoint/2010/main" Requires="p14">
      <p:transition spd="slow" p14:dur="2000" advTm="22871"/>
    </mc:Choice>
    <mc:Fallback>
      <p:transition spd="slow" advTm="22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C5BD-2CBF-D97F-8B5A-886E926DD1DE}"/>
              </a:ext>
            </a:extLst>
          </p:cNvPr>
          <p:cNvSpPr>
            <a:spLocks noGrp="1"/>
          </p:cNvSpPr>
          <p:nvPr>
            <p:ph type="title"/>
          </p:nvPr>
        </p:nvSpPr>
        <p:spPr/>
        <p:txBody>
          <a:bodyPr>
            <a:normAutofit fontScale="90000"/>
          </a:bodyPr>
          <a:lstStyle/>
          <a:p>
            <a:r>
              <a:rPr lang="en-GB" dirty="0">
                <a:latin typeface="Arial"/>
                <a:cs typeface="Arial"/>
              </a:rPr>
              <a:t>When does the ESFA require Associations to complete a Risk Assessment?</a:t>
            </a:r>
            <a:endParaRPr lang="en-US" dirty="0">
              <a:latin typeface="Arial"/>
              <a:cs typeface="Arial"/>
            </a:endParaRPr>
          </a:p>
        </p:txBody>
      </p:sp>
      <p:sp>
        <p:nvSpPr>
          <p:cNvPr id="3" name="Content Placeholder 2">
            <a:extLst>
              <a:ext uri="{FF2B5EF4-FFF2-40B4-BE49-F238E27FC236}">
                <a16:creationId xmlns:a16="http://schemas.microsoft.com/office/drawing/2014/main" id="{757B8E0E-7A55-C6DE-8448-0AE7F741158F}"/>
              </a:ext>
            </a:extLst>
          </p:cNvPr>
          <p:cNvSpPr>
            <a:spLocks noGrp="1"/>
          </p:cNvSpPr>
          <p:nvPr>
            <p:ph idx="1"/>
          </p:nvPr>
        </p:nvSpPr>
        <p:spPr/>
        <p:txBody>
          <a:bodyPr vert="horz" lIns="91440" tIns="45720" rIns="91440" bIns="45720" rtlCol="0" anchor="t">
            <a:normAutofit lnSpcReduction="10000"/>
          </a:bodyPr>
          <a:lstStyle/>
          <a:p>
            <a:r>
              <a:rPr lang="en-GB" dirty="0">
                <a:latin typeface="Arial"/>
                <a:cs typeface="Arial"/>
              </a:rPr>
              <a:t>Team Fixtures (Home &amp; Away)</a:t>
            </a:r>
            <a:endParaRPr lang="en-GB" dirty="0"/>
          </a:p>
          <a:p>
            <a:r>
              <a:rPr lang="en-GB" dirty="0">
                <a:latin typeface="Arial"/>
                <a:cs typeface="Arial"/>
              </a:rPr>
              <a:t>Tours and Tournaments </a:t>
            </a:r>
            <a:endParaRPr lang="en-GB" dirty="0"/>
          </a:p>
          <a:p>
            <a:r>
              <a:rPr lang="en-GB" dirty="0">
                <a:latin typeface="Arial"/>
                <a:cs typeface="Arial"/>
              </a:rPr>
              <a:t>Any football-related activity that requires an overnight stay</a:t>
            </a:r>
          </a:p>
          <a:p>
            <a:r>
              <a:rPr lang="en-GB" dirty="0">
                <a:latin typeface="Arial"/>
                <a:cs typeface="Arial"/>
              </a:rPr>
              <a:t>Football Festivals</a:t>
            </a:r>
          </a:p>
          <a:p>
            <a:r>
              <a:rPr lang="en-GB" dirty="0">
                <a:latin typeface="Arial"/>
                <a:cs typeface="Arial"/>
              </a:rPr>
              <a:t>Any other activity which involves children (</a:t>
            </a:r>
            <a:r>
              <a:rPr lang="en-GB" dirty="0" err="1">
                <a:latin typeface="Arial"/>
                <a:cs typeface="Arial"/>
              </a:rPr>
              <a:t>eg</a:t>
            </a:r>
            <a:r>
              <a:rPr lang="en-GB" dirty="0">
                <a:latin typeface="Arial"/>
                <a:cs typeface="Arial"/>
              </a:rPr>
              <a:t> end of season celebration event)</a:t>
            </a:r>
            <a:endParaRPr lang="en-GB" dirty="0"/>
          </a:p>
          <a:p>
            <a:endParaRPr lang="en-GB" dirty="0"/>
          </a:p>
        </p:txBody>
      </p:sp>
      <p:pic>
        <p:nvPicPr>
          <p:cNvPr id="4" name="Audio 3">
            <a:hlinkClick r:id="" action="ppaction://media"/>
            <a:extLst>
              <a:ext uri="{FF2B5EF4-FFF2-40B4-BE49-F238E27FC236}">
                <a16:creationId xmlns:a16="http://schemas.microsoft.com/office/drawing/2014/main" id="{20CE6281-F181-D0B6-5435-0C7FCE7E5AC9}"/>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701043940"/>
      </p:ext>
    </p:extLst>
  </p:cSld>
  <p:clrMapOvr>
    <a:masterClrMapping/>
  </p:clrMapOvr>
  <mc:AlternateContent xmlns:mc="http://schemas.openxmlformats.org/markup-compatibility/2006">
    <mc:Choice xmlns:p14="http://schemas.microsoft.com/office/powerpoint/2010/main" Requires="p14">
      <p:transition spd="slow" p14:dur="2000" advTm="101146"/>
    </mc:Choice>
    <mc:Fallback>
      <p:transition spd="slow" advTm="101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2.2|3.1|5.4"/>
</p:tagLst>
</file>

<file path=ppt/tags/tag3.xml><?xml version="1.0" encoding="utf-8"?>
<p:tagLst xmlns:a="http://schemas.openxmlformats.org/drawingml/2006/main" xmlns:r="http://schemas.openxmlformats.org/officeDocument/2006/relationships" xmlns:p="http://schemas.openxmlformats.org/presentationml/2006/main">
  <p:tag name="TIMING" val="|8.5|10.3|10.7"/>
</p:tagLst>
</file>

<file path=ppt/tags/tag4.xml><?xml version="1.0" encoding="utf-8"?>
<p:tagLst xmlns:a="http://schemas.openxmlformats.org/drawingml/2006/main" xmlns:r="http://schemas.openxmlformats.org/officeDocument/2006/relationships" xmlns:p="http://schemas.openxmlformats.org/presentationml/2006/main">
  <p:tag name="TIMING" val="|5|12|12.3|5.4|5.7|5.4"/>
</p:tagLst>
</file>

<file path=ppt/tags/tag5.xml><?xml version="1.0" encoding="utf-8"?>
<p:tagLst xmlns:a="http://schemas.openxmlformats.org/drawingml/2006/main" xmlns:r="http://schemas.openxmlformats.org/officeDocument/2006/relationships" xmlns:p="http://schemas.openxmlformats.org/presentationml/2006/main">
  <p:tag name="TIMING" val="|9.9|38.4|10.4|9.6|11.1"/>
</p:tagLst>
</file>

<file path=ppt/tags/tag6.xml><?xml version="1.0" encoding="utf-8"?>
<p:tagLst xmlns:a="http://schemas.openxmlformats.org/drawingml/2006/main" xmlns:r="http://schemas.openxmlformats.org/officeDocument/2006/relationships" xmlns:p="http://schemas.openxmlformats.org/presentationml/2006/main">
  <p:tag name="TIMING" val="|7.4|27.2|14.2|1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FA Theme">
  <a:themeElements>
    <a:clrScheme name="Custom 1">
      <a:dk1>
        <a:srgbClr val="333B90"/>
      </a:dk1>
      <a:lt1>
        <a:sysClr val="window" lastClr="FFFFFF"/>
      </a:lt1>
      <a:dk2>
        <a:srgbClr val="FF0000"/>
      </a:dk2>
      <a:lt2>
        <a:srgbClr val="E7E6E6"/>
      </a:lt2>
      <a:accent1>
        <a:srgbClr val="333B90"/>
      </a:accent1>
      <a:accent2>
        <a:srgbClr val="ED7D31"/>
      </a:accent2>
      <a:accent3>
        <a:srgbClr val="A5A5A5"/>
      </a:accent3>
      <a:accent4>
        <a:srgbClr val="FFC000"/>
      </a:accent4>
      <a:accent5>
        <a:srgbClr val="333B90"/>
      </a:accent5>
      <a:accent6>
        <a:srgbClr val="70AD47"/>
      </a:accent6>
      <a:hlink>
        <a:srgbClr val="E30E13"/>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92aa5d8-e75c-4377-a399-a539005626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CB13248B22B84E8AAE24C08D5971C5" ma:contentTypeVersion="15" ma:contentTypeDescription="Create a new document." ma:contentTypeScope="" ma:versionID="88dc20126275ea2953dd7036321bc82a">
  <xsd:schema xmlns:xsd="http://www.w3.org/2001/XMLSchema" xmlns:xs="http://www.w3.org/2001/XMLSchema" xmlns:p="http://schemas.microsoft.com/office/2006/metadata/properties" xmlns:ns3="492aa5d8-e75c-4377-a399-a539005626c7" xmlns:ns4="789345a1-ba9c-441e-91d3-d3fb9c534b1e" targetNamespace="http://schemas.microsoft.com/office/2006/metadata/properties" ma:root="true" ma:fieldsID="5015e01d91055b4cf64fd2a8db5851a6" ns3:_="" ns4:_="">
    <xsd:import namespace="492aa5d8-e75c-4377-a399-a539005626c7"/>
    <xsd:import namespace="789345a1-ba9c-441e-91d3-d3fb9c534b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aa5d8-e75c-4377-a399-a539005626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9345a1-ba9c-441e-91d3-d3fb9c534b1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725E2A-779F-4571-8BDA-433842C257D8}">
  <ds:schemaRefs>
    <ds:schemaRef ds:uri="http://schemas.microsoft.com/sharepoint/v3/contenttype/forms"/>
  </ds:schemaRefs>
</ds:datastoreItem>
</file>

<file path=customXml/itemProps2.xml><?xml version="1.0" encoding="utf-8"?>
<ds:datastoreItem xmlns:ds="http://schemas.openxmlformats.org/officeDocument/2006/customXml" ds:itemID="{D9DCFC31-7492-4B57-BDFD-4E6929396871}">
  <ds:schemaRefs>
    <ds:schemaRef ds:uri="789345a1-ba9c-441e-91d3-d3fb9c534b1e"/>
    <ds:schemaRef ds:uri="http://schemas.microsoft.com/office/infopath/2007/PartnerControls"/>
    <ds:schemaRef ds:uri="http://schemas.microsoft.com/office/2006/documentManagement/types"/>
    <ds:schemaRef ds:uri="http://schemas.microsoft.com/office/2006/metadata/properties"/>
    <ds:schemaRef ds:uri="http://purl.org/dc/elements/1.1/"/>
    <ds:schemaRef ds:uri="492aa5d8-e75c-4377-a399-a539005626c7"/>
    <ds:schemaRef ds:uri="http://purl.org/dc/dcmitype/"/>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C2AEA8D-66EB-490E-81B8-0460DE431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aa5d8-e75c-4377-a399-a539005626c7"/>
    <ds:schemaRef ds:uri="789345a1-ba9c-441e-91d3-d3fb9c534b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TotalTime>
  <Words>489</Words>
  <Application>Microsoft Macintosh PowerPoint</Application>
  <PresentationFormat>Widescreen</PresentationFormat>
  <Paragraphs>51</Paragraphs>
  <Slides>11</Slides>
  <Notes>0</Notes>
  <HiddenSlides>0</HiddenSlides>
  <MMClips>11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ESFA Theme</vt:lpstr>
      <vt:lpstr>PowerPoint Presentation</vt:lpstr>
      <vt:lpstr>Course Content</vt:lpstr>
      <vt:lpstr>What is a Risk Assessment?</vt:lpstr>
      <vt:lpstr>What is a Risk Assessment?</vt:lpstr>
      <vt:lpstr>Why must Risk Assessments be completed by Associations?</vt:lpstr>
      <vt:lpstr>What makes a Risk Assessment suitable?</vt:lpstr>
      <vt:lpstr>Who should conduct the RA?</vt:lpstr>
      <vt:lpstr>Risk Assessment Exemplar</vt:lpstr>
      <vt:lpstr>When does the ESFA require Associations to complete a Risk Assessment?</vt:lpstr>
      <vt:lpstr>When does the ESFA require to see an Association's Risk Assessment?</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Martin Duffield</cp:lastModifiedBy>
  <cp:revision>15</cp:revision>
  <dcterms:created xsi:type="dcterms:W3CDTF">2023-02-22T09:47:33Z</dcterms:created>
  <dcterms:modified xsi:type="dcterms:W3CDTF">2023-03-12T14:51:36Z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0x010100C0CB13248B22B84E8AAE24C08D5971C5</vt:lpwstr>
  </property>
</Properties>
</file>