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00808"/>
            <a:ext cx="2057400" cy="44253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6019800" cy="44253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3916" y="5988339"/>
            <a:ext cx="2133600" cy="365125"/>
          </a:xfrm>
          <a:prstGeom prst="rect">
            <a:avLst/>
          </a:prstGeom>
        </p:spPr>
        <p:txBody>
          <a:bodyPr/>
          <a:lstStyle/>
          <a:p>
            <a:fld id="{70C385AE-D17D-4579-B645-BFF5DA7CD5FE}" type="datetimeFigureOut">
              <a:rPr lang="en-US" smtClean="0"/>
              <a:t>5/27/2022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0916" y="598833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9916" y="5988338"/>
            <a:ext cx="2133600" cy="365125"/>
          </a:xfrm>
          <a:prstGeom prst="rect">
            <a:avLst/>
          </a:prstGeom>
        </p:spPr>
        <p:txBody>
          <a:bodyPr/>
          <a:lstStyle/>
          <a:p>
            <a:fld id="{732E3368-7A86-4623-A216-5E6C13E26B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91225"/>
            <a:ext cx="2133600" cy="365125"/>
          </a:xfrm>
          <a:prstGeom prst="rect">
            <a:avLst/>
          </a:prstGeom>
        </p:spPr>
        <p:txBody>
          <a:bodyPr/>
          <a:lstStyle/>
          <a:p>
            <a:fld id="{70C385AE-D17D-4579-B645-BFF5DA7CD5FE}" type="datetimeFigureOut">
              <a:rPr lang="en-US" smtClean="0"/>
              <a:t>5/27/2022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9122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63399"/>
            <a:ext cx="2133600" cy="365125"/>
          </a:xfrm>
          <a:prstGeom prst="rect">
            <a:avLst/>
          </a:prstGeom>
        </p:spPr>
        <p:txBody>
          <a:bodyPr/>
          <a:lstStyle/>
          <a:p>
            <a:fld id="{732E3368-7A86-4623-A216-5E6C13E26B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12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16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13559"/>
            <a:ext cx="8229600" cy="324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4" descr="C:\Users\Richard\Desktop\Graphic1.jpg">
            <a:extLst>
              <a:ext uri="{FF2B5EF4-FFF2-40B4-BE49-F238E27FC236}">
                <a16:creationId xmlns:a16="http://schemas.microsoft.com/office/drawing/2014/main" id="{2E527941-CF75-4ECD-97DA-1C9B57E14C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1343025"/>
          </a:xfrm>
          <a:prstGeom prst="rect">
            <a:avLst/>
          </a:prstGeom>
          <a:noFill/>
        </p:spPr>
      </p:pic>
      <p:pic>
        <p:nvPicPr>
          <p:cNvPr id="8" name="Picture 5" descr="C:\Users\Richard\Desktop\Graphic1.jpg">
            <a:extLst>
              <a:ext uri="{FF2B5EF4-FFF2-40B4-BE49-F238E27FC236}">
                <a16:creationId xmlns:a16="http://schemas.microsoft.com/office/drawing/2014/main" id="{68CAD256-E4DA-4182-9DA3-89AF2BCD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77000"/>
            <a:ext cx="9142413" cy="381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hyperlink" Target="mailto:Lloyd.Wilson@schoolsf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hyperlink" Target="https://schoolsfootball.org/for-associations/resourc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E356-7B67-4895-86FB-607FD241E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98775"/>
          </a:xfrm>
        </p:spPr>
        <p:txBody>
          <a:bodyPr/>
          <a:lstStyle/>
          <a:p>
            <a:r>
              <a:rPr lang="en-GB" dirty="0"/>
              <a:t>ESFA Member Association Briefing: </a:t>
            </a:r>
            <a:br>
              <a:rPr lang="en-GB" dirty="0"/>
            </a:br>
            <a:r>
              <a:rPr lang="en-GB" dirty="0"/>
              <a:t>Sanctioning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2CF1203-0E67-406E-813B-9D02AFBEE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6"/>
    </mc:Choice>
    <mc:Fallback xmlns="">
      <p:transition spd="slow" advTm="12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71EE-0C7C-4D48-B7DD-6FB498C4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E1FE-B80F-499B-A1BE-F4C4E43F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Email address: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Lloyd.Wilson@schoolsfa.com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Phone number: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07495 678668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0A29817-E001-41C2-8EE4-6265115E7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5"/>
    </mc:Choice>
    <mc:Fallback xmlns="">
      <p:transition spd="slow" advTm="35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AF47-4905-4D60-BAE0-080C75E1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423135"/>
            <a:ext cx="8229600" cy="1143000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4A14-00E3-4FE1-A7C4-632494AB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9640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cs typeface="Times New Roman"/>
              </a:rPr>
              <a:t>ESFA sanctioning requirements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cs typeface="Times New Roman"/>
              </a:rPr>
              <a:t>Why sanction is necessary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cs typeface="Times New Roman"/>
              </a:rPr>
              <a:t>Elements of sanctioning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cs typeface="Times New Roman"/>
              </a:rPr>
              <a:t>Sanctioning process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/>
              <a:t>Unsanctioned football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/>
              <a:t>Permission to play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/>
              <a:t>Summary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/>
              <a:t>Help and support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1F6CE3-5185-4798-B5CB-B896219B00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99"/>
    </mc:Choice>
    <mc:Fallback xmlns="">
      <p:transition spd="slow" advTm="3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7C37-98B3-4424-B558-4D566B8E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Times New Roman"/>
              </a:rPr>
              <a:t>ESFA Sanctioning Requirements</a:t>
            </a:r>
            <a:br>
              <a:rPr lang="en-GB" dirty="0"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03D8-397A-44F7-9E15-934C4F43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534332"/>
            <a:ext cx="8229600" cy="355896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All football organised by schools’ football associations</a:t>
            </a:r>
          </a:p>
          <a:p>
            <a:r>
              <a:rPr lang="en-GB" dirty="0"/>
              <a:t>Sanctioning authorities = CSFAs, ESFA</a:t>
            </a:r>
          </a:p>
          <a:p>
            <a:r>
              <a:rPr lang="en-GB" dirty="0"/>
              <a:t>Third party activities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E478F1-DB4A-4C76-91E1-AA09E56D2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35"/>
    </mc:Choice>
    <mc:Fallback xmlns="">
      <p:transition spd="slow" advTm="45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5D84-9D3E-4375-BE8E-A6F26239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Times New Roman"/>
              </a:rPr>
              <a:t>Why sanction is necessary</a:t>
            </a:r>
            <a:br>
              <a:rPr lang="en-GB" dirty="0"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B8AF-7939-48C2-A014-A7BC5C02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Affiliated football</a:t>
            </a:r>
          </a:p>
          <a:p>
            <a:r>
              <a:rPr lang="en-GB" dirty="0"/>
              <a:t>Rules and laws of the game</a:t>
            </a:r>
          </a:p>
          <a:p>
            <a:r>
              <a:rPr lang="en-GB" dirty="0"/>
              <a:t>Match official appointments</a:t>
            </a:r>
          </a:p>
          <a:p>
            <a:r>
              <a:rPr lang="en-GB" dirty="0"/>
              <a:t>Discipline</a:t>
            </a:r>
          </a:p>
          <a:p>
            <a:r>
              <a:rPr lang="en-GB" dirty="0"/>
              <a:t>Safeguarding</a:t>
            </a:r>
          </a:p>
          <a:p>
            <a:r>
              <a:rPr lang="en-GB" dirty="0"/>
              <a:t>Insurances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42C39B-2A9C-4B77-BDEE-2FFDCDE36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9"/>
    </mc:Choice>
    <mc:Fallback xmlns="">
      <p:transition spd="slow" advTm="6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558C-A0F4-42EA-A598-7BADBD4D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Times New Roman"/>
              </a:rPr>
              <a:t>Elements of sanctioning</a:t>
            </a:r>
            <a:br>
              <a:rPr lang="en-GB" dirty="0"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CB02-4A1D-4288-B0CF-61C48DA3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Rules</a:t>
            </a:r>
          </a:p>
          <a:p>
            <a:pPr lvl="1"/>
            <a:r>
              <a:rPr lang="en-GB" dirty="0"/>
              <a:t>SCORY for county activity and above</a:t>
            </a:r>
          </a:p>
          <a:p>
            <a:pPr lvl="1"/>
            <a:r>
              <a:rPr lang="en-GB" dirty="0"/>
              <a:t>Rule guide for district activity</a:t>
            </a:r>
          </a:p>
          <a:p>
            <a:r>
              <a:rPr lang="en-GB" dirty="0"/>
              <a:t>Participants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79C653B-0B76-49F7-8780-8B5554AF0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3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34"/>
    </mc:Choice>
    <mc:Fallback>
      <p:transition spd="slow" advTm="6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B3A2-D9F6-4C25-BF1B-D9778A3E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Times New Roman"/>
              </a:rPr>
              <a:t>Sanctioning process</a:t>
            </a:r>
            <a:br>
              <a:rPr lang="en-GB" dirty="0"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2E28A-39F1-4978-9D36-DC11A192A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Activity list </a:t>
            </a:r>
          </a:p>
          <a:p>
            <a:r>
              <a:rPr lang="en-GB" sz="2800" dirty="0"/>
              <a:t>Rules</a:t>
            </a:r>
          </a:p>
          <a:p>
            <a:r>
              <a:rPr lang="en-GB" sz="2800" dirty="0"/>
              <a:t>Participants</a:t>
            </a:r>
          </a:p>
          <a:p>
            <a:r>
              <a:rPr lang="en-GB" sz="2800" dirty="0"/>
              <a:t>Approval (or otherwise)</a:t>
            </a:r>
          </a:p>
          <a:p>
            <a:r>
              <a:rPr lang="en-GB" sz="2800" dirty="0"/>
              <a:t>Renewal</a:t>
            </a:r>
          </a:p>
          <a:p>
            <a:r>
              <a:rPr lang="en-GB" sz="2800" dirty="0"/>
              <a:t>30</a:t>
            </a:r>
            <a:r>
              <a:rPr lang="en-GB" sz="2800" baseline="30000" dirty="0"/>
              <a:t>th</a:t>
            </a:r>
            <a:r>
              <a:rPr lang="en-GB" sz="2800" dirty="0"/>
              <a:t> Sept 2022 deadline</a:t>
            </a:r>
          </a:p>
          <a:p>
            <a:r>
              <a:rPr lang="en-GB" sz="2800" dirty="0">
                <a:hlinkClick r:id="rId4"/>
              </a:rPr>
              <a:t>https://schoolsfootball.org/for-associations/resources/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CC597B4-8E4B-495C-91C8-A6D68F59F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4"/>
    </mc:Choice>
    <mc:Fallback>
      <p:transition spd="slow" advTm="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2660-0B7C-4374-BE68-313686E1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Unsanctioned football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42A6-3A35-484D-853A-F38C99EA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Affiliated associations without sanction</a:t>
            </a:r>
          </a:p>
          <a:p>
            <a:r>
              <a:rPr lang="en-GB" dirty="0"/>
              <a:t>Unaffiliated associations</a:t>
            </a:r>
          </a:p>
          <a:p>
            <a:r>
              <a:rPr lang="en-GB" dirty="0"/>
              <a:t>Risk:</a:t>
            </a:r>
          </a:p>
          <a:p>
            <a:pPr lvl="1"/>
            <a:r>
              <a:rPr lang="en-GB" dirty="0"/>
              <a:t>Insurance</a:t>
            </a:r>
          </a:p>
          <a:p>
            <a:pPr lvl="1"/>
            <a:r>
              <a:rPr lang="en-GB" dirty="0"/>
              <a:t>Match officials</a:t>
            </a:r>
          </a:p>
          <a:p>
            <a:pPr lvl="1"/>
            <a:r>
              <a:rPr lang="en-GB" dirty="0"/>
              <a:t>Discipline</a:t>
            </a:r>
          </a:p>
          <a:p>
            <a:pPr lvl="1"/>
            <a:r>
              <a:rPr lang="en-GB" dirty="0"/>
              <a:t>Safeguarding</a:t>
            </a:r>
          </a:p>
          <a:p>
            <a:pPr lvl="1"/>
            <a:r>
              <a:rPr lang="en-GB" dirty="0"/>
              <a:t>Funding (CSFAs)</a:t>
            </a:r>
          </a:p>
          <a:p>
            <a:pPr lvl="1"/>
            <a:r>
              <a:rPr lang="en-GB" dirty="0"/>
              <a:t>Support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B48306-12D6-4B8C-9F01-FF04661D3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"/>
    </mc:Choice>
    <mc:Fallback>
      <p:transition spd="slow" advTm="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20FF-23F9-4D6E-882B-727990C7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 to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59F4-03B4-48C1-AE68-640A454B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Not needed for activity sanctioned by another sanctioning body</a:t>
            </a:r>
          </a:p>
          <a:p>
            <a:r>
              <a:rPr lang="en-GB" dirty="0"/>
              <a:t>Is needed for unaffiliated football</a:t>
            </a:r>
          </a:p>
          <a:p>
            <a:r>
              <a:rPr lang="en-GB" dirty="0"/>
              <a:t>Is needed for matches against foreign opposition</a:t>
            </a:r>
          </a:p>
          <a:p>
            <a:r>
              <a:rPr lang="en-GB" dirty="0"/>
              <a:t>28 days’ notice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262BD5E-9859-4DB4-BDFF-9DC06B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08"/>
    </mc:Choice>
    <mc:Fallback xmlns="">
      <p:transition spd="slow" advTm="9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09F-2C1F-4EF4-9D04-E4B43B45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2924-431C-4667-968A-5D9236055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Mandatory</a:t>
            </a:r>
          </a:p>
          <a:p>
            <a:r>
              <a:rPr lang="en-GB" dirty="0"/>
              <a:t>Sanctioning authorities</a:t>
            </a:r>
          </a:p>
          <a:p>
            <a:r>
              <a:rPr lang="en-GB" dirty="0"/>
              <a:t>Rules</a:t>
            </a:r>
          </a:p>
          <a:p>
            <a:r>
              <a:rPr lang="en-GB" dirty="0"/>
              <a:t>Participants</a:t>
            </a:r>
          </a:p>
          <a:p>
            <a:r>
              <a:rPr lang="en-GB" dirty="0"/>
              <a:t>Deadlines (30</a:t>
            </a:r>
            <a:r>
              <a:rPr lang="en-GB" baseline="30000" dirty="0"/>
              <a:t>th</a:t>
            </a:r>
            <a:r>
              <a:rPr lang="en-GB" dirty="0"/>
              <a:t> Sept)</a:t>
            </a:r>
          </a:p>
          <a:p>
            <a:r>
              <a:rPr lang="en-GB" dirty="0"/>
              <a:t>Permission to play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BC0BD8-4E83-4AC5-8473-D0519070D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2"/>
    </mc:Choice>
    <mc:Fallback xmlns="">
      <p:transition spd="slow" advTm="47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FA Theme">
  <a:themeElements>
    <a:clrScheme name="Custom 1">
      <a:dk1>
        <a:srgbClr val="333B90"/>
      </a:dk1>
      <a:lt1>
        <a:sysClr val="window" lastClr="FFFFFF"/>
      </a:lt1>
      <a:dk2>
        <a:srgbClr val="FF0000"/>
      </a:dk2>
      <a:lt2>
        <a:srgbClr val="E7E6E6"/>
      </a:lt2>
      <a:accent1>
        <a:srgbClr val="333B90"/>
      </a:accent1>
      <a:accent2>
        <a:srgbClr val="ED7D31"/>
      </a:accent2>
      <a:accent3>
        <a:srgbClr val="A5A5A5"/>
      </a:accent3>
      <a:accent4>
        <a:srgbClr val="FFC000"/>
      </a:accent4>
      <a:accent5>
        <a:srgbClr val="333B90"/>
      </a:accent5>
      <a:accent6>
        <a:srgbClr val="70AD47"/>
      </a:accent6>
      <a:hlink>
        <a:srgbClr val="E30E13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A5585461ACA4CA9FD1A65AAE4C4ED" ma:contentTypeVersion="13" ma:contentTypeDescription="Create a new document." ma:contentTypeScope="" ma:versionID="0a1517f820e0cdf96fea1ceab825ea3f">
  <xsd:schema xmlns:xsd="http://www.w3.org/2001/XMLSchema" xmlns:xs="http://www.w3.org/2001/XMLSchema" xmlns:p="http://schemas.microsoft.com/office/2006/metadata/properties" xmlns:ns2="ec13f2ff-d3f6-4e4a-981e-28de5316bdc4" xmlns:ns3="f412957e-9720-445d-b04b-3868fdc1665b" targetNamespace="http://schemas.microsoft.com/office/2006/metadata/properties" ma:root="true" ma:fieldsID="91ae1085794b1efe6f8337c9202174fa" ns2:_="" ns3:_="">
    <xsd:import namespace="ec13f2ff-d3f6-4e4a-981e-28de5316bdc4"/>
    <xsd:import namespace="f412957e-9720-445d-b04b-3868fdc16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3f2ff-d3f6-4e4a-981e-28de5316b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2957e-9720-445d-b04b-3868fdc166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C2E1F-CEDB-4C24-AC33-C3E01E2B4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3f2ff-d3f6-4e4a-981e-28de5316bdc4"/>
    <ds:schemaRef ds:uri="f412957e-9720-445d-b04b-3868fdc166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A7B91-8F79-41B2-BE07-710633EF64A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c13f2ff-d3f6-4e4a-981e-28de5316bdc4"/>
    <ds:schemaRef ds:uri="f412957e-9720-445d-b04b-3868fdc1665b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91C4AF-B777-4E30-864D-FFADE562F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193</Words>
  <Application>Microsoft Office PowerPoint</Application>
  <PresentationFormat>On-screen Show (4:3)</PresentationFormat>
  <Paragraphs>63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ESFA Theme</vt:lpstr>
      <vt:lpstr>ESFA Member Association Briefing:  Sanctioning</vt:lpstr>
      <vt:lpstr>Content</vt:lpstr>
      <vt:lpstr>ESFA Sanctioning Requirements </vt:lpstr>
      <vt:lpstr>Why sanction is necessary </vt:lpstr>
      <vt:lpstr>Elements of sanctioning </vt:lpstr>
      <vt:lpstr>Sanctioning process </vt:lpstr>
      <vt:lpstr>Unsanctioned football</vt:lpstr>
      <vt:lpstr>Permission to play</vt:lpstr>
      <vt:lpstr>Summary</vt:lpstr>
      <vt:lpstr>Help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</dc:creator>
  <cp:lastModifiedBy>Lloyd Wilson</cp:lastModifiedBy>
  <cp:revision>15</cp:revision>
  <dcterms:created xsi:type="dcterms:W3CDTF">2019-07-15T11:05:04Z</dcterms:created>
  <dcterms:modified xsi:type="dcterms:W3CDTF">2022-05-27T16:17:00Z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0x010100D0BA5585461ACA4CA9FD1A65AAE4C4ED</vt:lpwstr>
  </property>
</Properties>
</file>