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slideLayouts/slideLayout13.xml" ContentType="application/vnd.openxmlformats-officedocument.presentationml.slideLayout+xml"/>
  <Override PartName="/ppt/theme/theme14.xml" ContentType="application/vnd.openxmlformats-officedocument.theme+xml"/>
  <Override PartName="/ppt/slideLayouts/slideLayout14.xml" ContentType="application/vnd.openxmlformats-officedocument.presentationml.slideLayout+xml"/>
  <Override PartName="/ppt/theme/theme15.xml" ContentType="application/vnd.openxmlformats-officedocument.theme+xml"/>
  <Override PartName="/ppt/slideLayouts/slideLayout15.xml" ContentType="application/vnd.openxmlformats-officedocument.presentationml.slideLayout+xml"/>
  <Override PartName="/ppt/theme/theme16.xml" ContentType="application/vnd.openxmlformats-officedocument.theme+xml"/>
  <Override PartName="/ppt/slideLayouts/slideLayout16.xml" ContentType="application/vnd.openxmlformats-officedocument.presentationml.slideLayout+xml"/>
  <Override PartName="/ppt/theme/theme17.xml" ContentType="application/vnd.openxmlformats-officedocument.theme+xml"/>
  <Override PartName="/ppt/slideLayouts/slideLayout17.xml" ContentType="application/vnd.openxmlformats-officedocument.presentationml.slideLayout+xml"/>
  <Override PartName="/ppt/theme/theme18.xml" ContentType="application/vnd.openxmlformats-officedocument.theme+xml"/>
  <Override PartName="/ppt/slideLayouts/slideLayout18.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80" r:id="rId5"/>
    <p:sldMasterId id="2147483682" r:id="rId6"/>
    <p:sldMasterId id="2147483663" r:id="rId7"/>
    <p:sldMasterId id="2147483685" r:id="rId8"/>
    <p:sldMasterId id="2147483687" r:id="rId9"/>
    <p:sldMasterId id="2147483689" r:id="rId10"/>
    <p:sldMasterId id="2147483691" r:id="rId11"/>
    <p:sldMasterId id="2147483693" r:id="rId12"/>
    <p:sldMasterId id="2147483695" r:id="rId13"/>
    <p:sldMasterId id="2147483697" r:id="rId14"/>
    <p:sldMasterId id="2147483699" r:id="rId15"/>
    <p:sldMasterId id="2147483701" r:id="rId16"/>
    <p:sldMasterId id="2147483703" r:id="rId17"/>
    <p:sldMasterId id="2147483707" r:id="rId18"/>
    <p:sldMasterId id="2147483709" r:id="rId19"/>
    <p:sldMasterId id="2147483711" r:id="rId20"/>
    <p:sldMasterId id="2147483713" r:id="rId21"/>
    <p:sldMasterId id="2147483715" r:id="rId22"/>
  </p:sldMasterIdLst>
  <p:sldIdLst>
    <p:sldId id="286" r:id="rId23"/>
    <p:sldId id="340" r:id="rId24"/>
    <p:sldId id="336" r:id="rId25"/>
    <p:sldId id="341" r:id="rId26"/>
    <p:sldId id="335" r:id="rId27"/>
    <p:sldId id="337" r:id="rId28"/>
    <p:sldId id="338" r:id="rId29"/>
    <p:sldId id="328" r:id="rId30"/>
    <p:sldId id="307" r:id="rId31"/>
    <p:sldId id="334" r:id="rId32"/>
    <p:sldId id="318" r:id="rId33"/>
    <p:sldId id="332" r:id="rId34"/>
    <p:sldId id="333" r:id="rId35"/>
    <p:sldId id="309" r:id="rId36"/>
    <p:sldId id="319" r:id="rId37"/>
    <p:sldId id="320" r:id="rId38"/>
    <p:sldId id="321" r:id="rId39"/>
    <p:sldId id="343" r:id="rId40"/>
    <p:sldId id="322" r:id="rId41"/>
    <p:sldId id="329" r:id="rId42"/>
    <p:sldId id="326" r:id="rId43"/>
    <p:sldId id="310" r:id="rId44"/>
    <p:sldId id="311" r:id="rId45"/>
    <p:sldId id="323" r:id="rId46"/>
    <p:sldId id="324" r:id="rId47"/>
    <p:sldId id="330" r:id="rId48"/>
    <p:sldId id="331" r:id="rId49"/>
    <p:sldId id="339" r:id="rId50"/>
  </p:sldIdLst>
  <p:sldSz cx="9144000" cy="53673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
          <p15:clr>
            <a:srgbClr val="A4A3A4"/>
          </p15:clr>
        </p15:guide>
        <p15:guide id="2" orient="horz" pos="3306">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FF0066"/>
    <a:srgbClr val="FFFFFF"/>
    <a:srgbClr val="001720"/>
    <a:srgbClr val="E1261C"/>
    <a:srgbClr val="192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6" autoAdjust="0"/>
    <p:restoredTop sz="94660"/>
  </p:normalViewPr>
  <p:slideViewPr>
    <p:cSldViewPr showGuides="1">
      <p:cViewPr varScale="1">
        <p:scale>
          <a:sx n="85" d="100"/>
          <a:sy n="85" d="100"/>
        </p:scale>
        <p:origin x="90" y="168"/>
      </p:cViewPr>
      <p:guideLst>
        <p:guide orient="horz" pos="588"/>
        <p:guide orient="horz" pos="330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467544" y="379413"/>
            <a:ext cx="8208912" cy="864096"/>
          </a:xfrm>
          <a:prstGeom prst="rect">
            <a:avLst/>
          </a:prstGeom>
        </p:spPr>
        <p:txBody>
          <a:bodyPr/>
          <a:lstStyle>
            <a:lvl1pPr marL="0" indent="0" algn="ctr">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258864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27128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218232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09742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92106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08398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lvl2pPr>
            <a:lvl3pPr marL="0" indent="0">
              <a:buNone/>
              <a:defRPr sz="2400"/>
            </a:lvl3pPr>
            <a:lvl4pPr marL="0" indent="0">
              <a:buNone/>
              <a:defRPr sz="2000"/>
            </a:lvl4pPr>
            <a:lvl5pPr marL="0" indent="0">
              <a:buNone/>
              <a:defRPr sz="1800"/>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2"/>
          <p:cNvSpPr>
            <a:spLocks noGrp="1"/>
          </p:cNvSpPr>
          <p:nvPr>
            <p:ph sz="half" idx="10"/>
          </p:nvPr>
        </p:nvSpPr>
        <p:spPr>
          <a:xfrm>
            <a:off x="467544" y="379413"/>
            <a:ext cx="8208912" cy="864096"/>
          </a:xfrm>
          <a:prstGeom prst="rect">
            <a:avLst/>
          </a:prstGeom>
        </p:spPr>
        <p:txBody>
          <a:bodyPr/>
          <a:lstStyle>
            <a:lvl1pPr marL="0" indent="0">
              <a:buNone/>
              <a:defRPr sz="3200">
                <a:solidFill>
                  <a:srgbClr val="19226C"/>
                </a:solidFill>
                <a:latin typeface="FS Jack Medium"/>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11280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306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653866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24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467544" y="379413"/>
            <a:ext cx="8208912" cy="864096"/>
          </a:xfrm>
          <a:prstGeom prst="rect">
            <a:avLst/>
          </a:prstGeom>
        </p:spPr>
        <p:txBody>
          <a:bodyPr/>
          <a:lstStyle>
            <a:lvl1pPr marL="0" indent="0" algn="ctr">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02463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55172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265275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391646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4632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398678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94961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32956679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3.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4.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16.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8.xml"/><Relationship Id="rId1" Type="http://schemas.openxmlformats.org/officeDocument/2006/relationships/slideLayout" Target="../slideLayouts/slideLayout17.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9.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 y="2858"/>
            <a:ext cx="9144000" cy="5364480"/>
          </a:xfrm>
          <a:prstGeom prst="rect">
            <a:avLst/>
          </a:prstGeom>
        </p:spPr>
      </p:pic>
    </p:spTree>
    <p:extLst>
      <p:ext uri="{BB962C8B-B14F-4D97-AF65-F5344CB8AC3E}">
        <p14:creationId xmlns:p14="http://schemas.microsoft.com/office/powerpoint/2010/main" val="3706103422"/>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684999475"/>
      </p:ext>
    </p:extLst>
  </p:cSld>
  <p:clrMap bg1="lt1" tx1="dk1" bg2="lt2" tx2="dk2" accent1="accent1" accent2="accent2" accent3="accent3" accent4="accent4" accent5="accent5" accent6="accent6" hlink="hlink" folHlink="folHlink"/>
  <p:sldLayoutIdLst>
    <p:sldLayoutId id="214748369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75612043"/>
      </p:ext>
    </p:extLst>
  </p:cSld>
  <p:clrMap bg1="lt1" tx1="dk1" bg2="lt2" tx2="dk2" accent1="accent1" accent2="accent2" accent3="accent3" accent4="accent4" accent5="accent5" accent6="accent6" hlink="hlink" folHlink="folHlink"/>
  <p:sldLayoutIdLst>
    <p:sldLayoutId id="214748369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097296047"/>
      </p:ext>
    </p:extLst>
  </p:cSld>
  <p:clrMap bg1="lt1" tx1="dk1" bg2="lt2" tx2="dk2" accent1="accent1" accent2="accent2" accent3="accent3" accent4="accent4" accent5="accent5" accent6="accent6" hlink="hlink" folHlink="folHlink"/>
  <p:sldLayoutIdLst>
    <p:sldLayoutId id="214748370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176668243"/>
      </p:ext>
    </p:extLst>
  </p:cSld>
  <p:clrMap bg1="lt1" tx1="dk1" bg2="lt2" tx2="dk2" accent1="accent1" accent2="accent2" accent3="accent3" accent4="accent4" accent5="accent5" accent6="accent6" hlink="hlink" folHlink="folHlink"/>
  <p:sldLayoutIdLst>
    <p:sldLayoutId id="214748370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520043952"/>
      </p:ext>
    </p:extLst>
  </p:cSld>
  <p:clrMap bg1="lt1" tx1="dk1" bg2="lt2" tx2="dk2" accent1="accent1" accent2="accent2" accent3="accent3" accent4="accent4" accent5="accent5" accent6="accent6" hlink="hlink" folHlink="folHlink"/>
  <p:sldLayoutIdLst>
    <p:sldLayoutId id="214748370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371617841"/>
      </p:ext>
    </p:extLst>
  </p:cSld>
  <p:clrMap bg1="lt1" tx1="dk1" bg2="lt2" tx2="dk2" accent1="accent1" accent2="accent2" accent3="accent3" accent4="accent4" accent5="accent5" accent6="accent6" hlink="hlink" folHlink="folHlink"/>
  <p:sldLayoutIdLst>
    <p:sldLayoutId id="214748370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6000" cy="5406720"/>
          </a:xfrm>
          <a:prstGeom prst="rect">
            <a:avLst/>
          </a:prstGeom>
        </p:spPr>
      </p:pic>
    </p:spTree>
    <p:extLst>
      <p:ext uri="{BB962C8B-B14F-4D97-AF65-F5344CB8AC3E}">
        <p14:creationId xmlns:p14="http://schemas.microsoft.com/office/powerpoint/2010/main" val="3910292697"/>
      </p:ext>
    </p:extLst>
  </p:cSld>
  <p:clrMap bg1="lt1" tx1="dk1" bg2="lt2" tx2="dk2" accent1="accent1" accent2="accent2" accent3="accent3" accent4="accent4" accent5="accent5" accent6="accent6" hlink="hlink" folHlink="folHlink"/>
  <p:sldLayoutIdLst>
    <p:sldLayoutId id="214748371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549708374"/>
      </p:ext>
    </p:extLst>
  </p:cSld>
  <p:clrMap bg1="lt1" tx1="dk1" bg2="lt2" tx2="dk2" accent1="accent1" accent2="accent2" accent3="accent3" accent4="accent4" accent5="accent5" accent6="accent6" hlink="hlink" folHlink="folHlink"/>
  <p:sldLayoutIdLst>
    <p:sldLayoutId id="214748371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365893338"/>
      </p:ext>
    </p:extLst>
  </p:cSld>
  <p:clrMap bg1="lt1" tx1="dk1" bg2="lt2" tx2="dk2" accent1="accent1" accent2="accent2" accent3="accent3" accent4="accent4" accent5="accent5" accent6="accent6" hlink="hlink" folHlink="folHlink"/>
  <p:sldLayoutIdLst>
    <p:sldLayoutId id="214748371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869075516"/>
      </p:ext>
    </p:extLst>
  </p:cSld>
  <p:clrMap bg1="lt1" tx1="dk1" bg2="lt2" tx2="dk2" accent1="accent1" accent2="accent2" accent3="accent3" accent4="accent4" accent5="accent5" accent6="accent6" hlink="hlink" folHlink="folHlink"/>
  <p:sldLayoutIdLst>
    <p:sldLayoutId id="214748371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7338"/>
          </a:xfrm>
          <a:prstGeom prst="rect">
            <a:avLst/>
          </a:prstGeom>
        </p:spPr>
      </p:pic>
    </p:spTree>
    <p:extLst>
      <p:ext uri="{BB962C8B-B14F-4D97-AF65-F5344CB8AC3E}">
        <p14:creationId xmlns:p14="http://schemas.microsoft.com/office/powerpoint/2010/main" val="2331113329"/>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8872" cy="5367338"/>
          </a:xfrm>
          <a:prstGeom prst="rect">
            <a:avLst/>
          </a:prstGeom>
        </p:spPr>
      </p:pic>
    </p:spTree>
    <p:extLst>
      <p:ext uri="{BB962C8B-B14F-4D97-AF65-F5344CB8AC3E}">
        <p14:creationId xmlns:p14="http://schemas.microsoft.com/office/powerpoint/2010/main" val="1568115186"/>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091570154"/>
      </p:ext>
    </p:extLst>
  </p:cSld>
  <p:clrMap bg1="lt1" tx1="dk1" bg2="lt2" tx2="dk2" accent1="accent1" accent2="accent2" accent3="accent3" accent4="accent4" accent5="accent5" accent6="accent6" hlink="hlink" folHlink="folHlink"/>
  <p:sldLayoutIdLst>
    <p:sldLayoutId id="2147483667"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8872" cy="5367338"/>
          </a:xfrm>
          <a:prstGeom prst="rect">
            <a:avLst/>
          </a:prstGeom>
        </p:spPr>
      </p:pic>
    </p:spTree>
    <p:extLst>
      <p:ext uri="{BB962C8B-B14F-4D97-AF65-F5344CB8AC3E}">
        <p14:creationId xmlns:p14="http://schemas.microsoft.com/office/powerpoint/2010/main" val="1635296222"/>
      </p:ext>
    </p:extLst>
  </p:cSld>
  <p:clrMap bg1="lt1" tx1="dk1" bg2="lt2" tx2="dk2" accent1="accent1" accent2="accent2" accent3="accent3" accent4="accent4" accent5="accent5" accent6="accent6" hlink="hlink" folHlink="folHlink"/>
  <p:sldLayoutIdLst>
    <p:sldLayoutId id="214748368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7338"/>
          </a:xfrm>
          <a:prstGeom prst="rect">
            <a:avLst/>
          </a:prstGeom>
        </p:spPr>
      </p:pic>
    </p:spTree>
    <p:extLst>
      <p:ext uri="{BB962C8B-B14F-4D97-AF65-F5344CB8AC3E}">
        <p14:creationId xmlns:p14="http://schemas.microsoft.com/office/powerpoint/2010/main" val="365136819"/>
      </p:ext>
    </p:extLst>
  </p:cSld>
  <p:clrMap bg1="lt1" tx1="dk1" bg2="lt2" tx2="dk2" accent1="accent1" accent2="accent2" accent3="accent3" accent4="accent4" accent5="accent5" accent6="accent6" hlink="hlink" folHlink="folHlink"/>
  <p:sldLayoutIdLst>
    <p:sldLayoutId id="214748368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66082510"/>
      </p:ext>
    </p:extLst>
  </p:cSld>
  <p:clrMap bg1="lt1" tx1="dk1" bg2="lt2" tx2="dk2" accent1="accent1" accent2="accent2" accent3="accent3" accent4="accent4" accent5="accent5" accent6="accent6" hlink="hlink" folHlink="folHlink"/>
  <p:sldLayoutIdLst>
    <p:sldLayoutId id="214748369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251177046"/>
      </p:ext>
    </p:extLst>
  </p:cSld>
  <p:clrMap bg1="lt1" tx1="dk1" bg2="lt2" tx2="dk2" accent1="accent1" accent2="accent2" accent3="accent3" accent4="accent4" accent5="accent5" accent6="accent6" hlink="hlink" folHlink="folHlink"/>
  <p:sldLayoutIdLst>
    <p:sldLayoutId id="214748369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4259920734"/>
      </p:ext>
    </p:extLst>
  </p:cSld>
  <p:clrMap bg1="lt1" tx1="dk1" bg2="lt2" tx2="dk2" accent1="accent1" accent2="accent2" accent3="accent3" accent4="accent4" accent5="accent5" accent6="accent6" hlink="hlink" folHlink="folHlink"/>
  <p:sldLayoutIdLst>
    <p:sldLayoutId id="214748369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GB" dirty="0"/>
              <a:t>Regional Talent Clubs Rule Changes Overview</a:t>
            </a:r>
          </a:p>
          <a:p>
            <a:r>
              <a:rPr lang="en-GB" dirty="0"/>
              <a:t>2021-22 Season</a:t>
            </a:r>
          </a:p>
        </p:txBody>
      </p:sp>
    </p:spTree>
    <p:extLst>
      <p:ext uri="{BB962C8B-B14F-4D97-AF65-F5344CB8AC3E}">
        <p14:creationId xmlns:p14="http://schemas.microsoft.com/office/powerpoint/2010/main" val="73519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p>
        </p:txBody>
      </p:sp>
      <p:sp>
        <p:nvSpPr>
          <p:cNvPr id="3" name="Content Placeholder 2"/>
          <p:cNvSpPr>
            <a:spLocks noGrp="1"/>
          </p:cNvSpPr>
          <p:nvPr>
            <p:ph sz="half" idx="1"/>
          </p:nvPr>
        </p:nvSpPr>
        <p:spPr>
          <a:xfrm>
            <a:off x="611560" y="909050"/>
            <a:ext cx="8064896" cy="3888432"/>
          </a:xfrm>
        </p:spPr>
        <p:txBody>
          <a:bodyPr/>
          <a:lstStyle/>
          <a:p>
            <a:r>
              <a:rPr lang="en-GB" dirty="0"/>
              <a:t>5.11 Dual Registration (New)</a:t>
            </a:r>
            <a:endParaRPr lang="en-GB" sz="2000" dirty="0"/>
          </a:p>
          <a:p>
            <a:endParaRPr lang="en-GB" sz="1200" dirty="0"/>
          </a:p>
          <a:p>
            <a:r>
              <a:rPr lang="en-US" sz="1400" dirty="0"/>
              <a:t>Regional Talent Clubs can dual register players to provide additional stretching opportunities for those striving in a Regional Talent Club environment, provided that such players are not registered to another Regional Talent Club team within the same division. Players can be dual registered to a mixed grassroots team, providing that the team is not in the same division as the Regional Talent Club.</a:t>
            </a:r>
            <a:r>
              <a:rPr lang="en-GB" sz="1400" dirty="0"/>
              <a:t> </a:t>
            </a:r>
          </a:p>
          <a:p>
            <a:endParaRPr lang="en-GB" sz="1400" dirty="0"/>
          </a:p>
          <a:p>
            <a:r>
              <a:rPr lang="en-US" sz="1400" dirty="0"/>
              <a:t>Dual registered players can only play down one bona fide year in a mixed team. There is no maximum number of players that can be dual registered however it is recommended that there is no more than four per team.</a:t>
            </a:r>
          </a:p>
          <a:p>
            <a:endParaRPr lang="en-US" sz="1400" dirty="0"/>
          </a:p>
          <a:p>
            <a:r>
              <a:rPr lang="en-GB" sz="1400" dirty="0"/>
              <a:t>Players that are dual registered will be included in the Regional Talent Club squad cap. All dual registered players must not exceed the maximum daily playing time limits set out below. Subject to rule 10.6 below, Regional Talent Club fixtures take priority for all dual registered players unless written permission is given by The Football Association. Regional Talent Club managers, players, parents/carers and the players’ grassroots clubs will work together to manage playing minutes. Pathway players must not exceed the maximum daily playing time;</a:t>
            </a:r>
          </a:p>
        </p:txBody>
      </p:sp>
    </p:spTree>
    <p:extLst>
      <p:ext uri="{BB962C8B-B14F-4D97-AF65-F5344CB8AC3E}">
        <p14:creationId xmlns:p14="http://schemas.microsoft.com/office/powerpoint/2010/main" val="196082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683568"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endParaRPr lang="en-GB" sz="2800" b="1" dirty="0">
              <a:solidFill>
                <a:schemeClr val="bg1"/>
              </a:solidFill>
            </a:endParaRPr>
          </a:p>
        </p:txBody>
      </p:sp>
      <p:sp>
        <p:nvSpPr>
          <p:cNvPr id="3" name="Content Placeholder 2"/>
          <p:cNvSpPr>
            <a:spLocks noGrp="1"/>
          </p:cNvSpPr>
          <p:nvPr>
            <p:ph sz="half" idx="1"/>
          </p:nvPr>
        </p:nvSpPr>
        <p:spPr>
          <a:xfrm>
            <a:off x="683568" y="1243509"/>
            <a:ext cx="5976664" cy="3541712"/>
          </a:xfrm>
        </p:spPr>
        <p:txBody>
          <a:bodyPr/>
          <a:lstStyle/>
          <a:p>
            <a:r>
              <a:rPr lang="en-US" dirty="0"/>
              <a:t>8.1 	Match Facilities</a:t>
            </a:r>
            <a:endParaRPr lang="en-GB" dirty="0"/>
          </a:p>
          <a:p>
            <a:endParaRPr lang="en-US" sz="1400" dirty="0"/>
          </a:p>
          <a:p>
            <a:r>
              <a:rPr lang="en-GB" sz="1800" dirty="0"/>
              <a:t>Under 16s to play 11V11 on a maximum pitch size of 100 yards x 60 yards (91m x 56m), using a size 5 ball.  </a:t>
            </a:r>
            <a:r>
              <a:rPr lang="en-GB" sz="1800" dirty="0">
                <a:solidFill>
                  <a:srgbClr val="FF0000"/>
                </a:solidFill>
              </a:rPr>
              <a:t>Other playing formats from the default can be used in the interests of Player Development.</a:t>
            </a:r>
          </a:p>
          <a:p>
            <a:endParaRPr lang="en-GB" sz="1800" dirty="0">
              <a:solidFill>
                <a:srgbClr val="FF0000"/>
              </a:solidFill>
            </a:endParaRPr>
          </a:p>
          <a:p>
            <a:r>
              <a:rPr lang="en-GB" sz="1800" dirty="0"/>
              <a:t>Under 14s to play 11V11 on a maximum pitch size of 90 yards by 55 yards (82m x 50m), using a size 4 ball and 9 v 9 goalposts. (Goal 16*7 or 21*7 whichever is available on the site).  </a:t>
            </a:r>
            <a:r>
              <a:rPr lang="en-GB" sz="1800" dirty="0">
                <a:solidFill>
                  <a:srgbClr val="FF0000"/>
                </a:solidFill>
              </a:rPr>
              <a:t>Other playing formats from the default can be used in the interests of Player Development.</a:t>
            </a:r>
          </a:p>
        </p:txBody>
      </p:sp>
      <p:pic>
        <p:nvPicPr>
          <p:cNvPr id="4" name="Picture 3">
            <a:extLst>
              <a:ext uri="{FF2B5EF4-FFF2-40B4-BE49-F238E27FC236}">
                <a16:creationId xmlns:a16="http://schemas.microsoft.com/office/drawing/2014/main" id="{D4BD927E-6B1F-447B-8074-8909F129C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767" y="2323629"/>
            <a:ext cx="1656184" cy="1656184"/>
          </a:xfrm>
          <a:prstGeom prst="rect">
            <a:avLst/>
          </a:prstGeom>
        </p:spPr>
      </p:pic>
    </p:spTree>
    <p:extLst>
      <p:ext uri="{BB962C8B-B14F-4D97-AF65-F5344CB8AC3E}">
        <p14:creationId xmlns:p14="http://schemas.microsoft.com/office/powerpoint/2010/main" val="376960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683568"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endParaRPr lang="en-GB" sz="2800" b="1" dirty="0">
              <a:solidFill>
                <a:schemeClr val="bg1"/>
              </a:solidFill>
            </a:endParaRPr>
          </a:p>
        </p:txBody>
      </p:sp>
      <p:sp>
        <p:nvSpPr>
          <p:cNvPr id="3" name="Content Placeholder 2"/>
          <p:cNvSpPr>
            <a:spLocks noGrp="1"/>
          </p:cNvSpPr>
          <p:nvPr>
            <p:ph sz="half" idx="1"/>
          </p:nvPr>
        </p:nvSpPr>
        <p:spPr>
          <a:xfrm>
            <a:off x="683568" y="1243509"/>
            <a:ext cx="8208912" cy="3541712"/>
          </a:xfrm>
        </p:spPr>
        <p:txBody>
          <a:bodyPr/>
          <a:lstStyle/>
          <a:p>
            <a:r>
              <a:rPr lang="en-GB" sz="1800" dirty="0"/>
              <a:t>9.1 Workforce Recruitment (New)</a:t>
            </a:r>
          </a:p>
          <a:p>
            <a:endParaRPr lang="en-GB" sz="1800" dirty="0"/>
          </a:p>
          <a:p>
            <a:pPr algn="just"/>
            <a:r>
              <a:rPr lang="en-GB" sz="1800" dirty="0"/>
              <a:t>The Club shall have in place a policy and procedures for the recruitment of all Club staff and volunteers which includes:  </a:t>
            </a:r>
          </a:p>
          <a:p>
            <a:pPr algn="just"/>
            <a:r>
              <a:rPr lang="en-GB" sz="1800" dirty="0"/>
              <a:t>Recruitment timescales to ensure all Club staff vacancies are filled, subject to being done so in a safe way, including obtaining suitable references, substantiating relevant qualifications, confirming identity and, where appropriate, Disclosure and Barring Service (“DBS”) checks; and </a:t>
            </a:r>
          </a:p>
          <a:p>
            <a:pPr algn="just"/>
            <a:r>
              <a:rPr lang="en-GB" sz="1800" dirty="0"/>
              <a:t>The Club’s commitment to safeguarding and promoting the welfare of children and adults at risk, equality and diversity and anti-discrimination and the expectation for all staff and volunteers to share this commitment.</a:t>
            </a:r>
          </a:p>
          <a:p>
            <a:endParaRPr lang="en-GB" sz="1200" dirty="0"/>
          </a:p>
        </p:txBody>
      </p:sp>
    </p:spTree>
    <p:extLst>
      <p:ext uri="{BB962C8B-B14F-4D97-AF65-F5344CB8AC3E}">
        <p14:creationId xmlns:p14="http://schemas.microsoft.com/office/powerpoint/2010/main" val="238557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683568"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endParaRPr lang="en-GB" sz="2800" b="1" dirty="0">
              <a:solidFill>
                <a:schemeClr val="bg1"/>
              </a:solidFill>
            </a:endParaRPr>
          </a:p>
        </p:txBody>
      </p:sp>
      <p:sp>
        <p:nvSpPr>
          <p:cNvPr id="3" name="Content Placeholder 2"/>
          <p:cNvSpPr>
            <a:spLocks noGrp="1"/>
          </p:cNvSpPr>
          <p:nvPr>
            <p:ph sz="half" idx="1"/>
          </p:nvPr>
        </p:nvSpPr>
        <p:spPr>
          <a:xfrm>
            <a:off x="683568" y="1243509"/>
            <a:ext cx="8136904" cy="3744416"/>
          </a:xfrm>
        </p:spPr>
        <p:txBody>
          <a:bodyPr/>
          <a:lstStyle/>
          <a:p>
            <a:r>
              <a:rPr lang="en-GB" sz="1800" dirty="0"/>
              <a:t>9.8 Performance Services Staff – Physiotherapists and Sports Therapists</a:t>
            </a:r>
          </a:p>
          <a:p>
            <a:endParaRPr lang="en-GB" sz="1800" dirty="0"/>
          </a:p>
          <a:p>
            <a:pPr lvl="0"/>
            <a:r>
              <a:rPr lang="en-GB" sz="1200" dirty="0">
                <a:latin typeface="FS Jack" panose="02000503000000020004" pitchFamily="50" charset="0"/>
                <a:ea typeface="Times New Roman" panose="02020603050405020304" pitchFamily="18" charset="0"/>
              </a:rPr>
              <a:t>Minimum of one HCPC or SST Registered Physiotherapists or Sports Therapists. Sports Therapists who must hold a degree in sports therapy or sports rehabilitation and have adequate indemnity insurance. They must have an up to date full Emergency Aid qualification; this should be at least the Level 3 </a:t>
            </a:r>
            <a:r>
              <a:rPr lang="en-GB" sz="1200" dirty="0" err="1">
                <a:latin typeface="FS Jack" panose="02000503000000020004" pitchFamily="50" charset="0"/>
                <a:ea typeface="Times New Roman" panose="02020603050405020304" pitchFamily="18" charset="0"/>
              </a:rPr>
              <a:t>EMAiF</a:t>
            </a:r>
            <a:r>
              <a:rPr lang="en-GB" sz="1200" dirty="0">
                <a:latin typeface="FS Jack" panose="02000503000000020004" pitchFamily="50" charset="0"/>
                <a:ea typeface="Times New Roman" panose="02020603050405020304" pitchFamily="18" charset="0"/>
              </a:rPr>
              <a:t> (Emergency Medical Management in Football). </a:t>
            </a:r>
            <a:r>
              <a:rPr lang="en-GB" sz="1200" dirty="0">
                <a:solidFill>
                  <a:srgbClr val="FF0000"/>
                </a:solidFill>
                <a:latin typeface="FS Jack" panose="02000503000000020004" pitchFamily="50" charset="0"/>
                <a:ea typeface="Times New Roman" panose="02020603050405020304" pitchFamily="18" charset="0"/>
              </a:rPr>
              <a:t>It is desirable to have completed the UK Anti-Doping (UKAD) Clean Sport Advisor Course.</a:t>
            </a:r>
            <a:br>
              <a:rPr lang="en-US" sz="1200" dirty="0">
                <a:latin typeface="FS Jack" panose="02000503000000020004" pitchFamily="50" charset="0"/>
              </a:rPr>
            </a:br>
            <a:br>
              <a:rPr lang="en-US" sz="1200" dirty="0"/>
            </a:br>
            <a:r>
              <a:rPr lang="en-US" sz="1200" dirty="0">
                <a:solidFill>
                  <a:srgbClr val="002060"/>
                </a:solidFill>
              </a:rPr>
              <a:t>They must deliver prehab and rehab programmes and keep comprehensive player medical records in line with their professional standards. </a:t>
            </a:r>
            <a:endParaRPr lang="en-GB" sz="1200" dirty="0">
              <a:solidFill>
                <a:srgbClr val="002060"/>
              </a:solidFill>
            </a:endParaRPr>
          </a:p>
          <a:p>
            <a:r>
              <a:rPr lang="en-US" sz="1200" dirty="0"/>
              <a:t> </a:t>
            </a:r>
            <a:endParaRPr lang="en-GB" sz="1200" dirty="0"/>
          </a:p>
          <a:p>
            <a:r>
              <a:rPr lang="en-US" sz="1200" dirty="0"/>
              <a:t>There must be a Physiotherapist or Sports Therapist present at all training </a:t>
            </a:r>
            <a:r>
              <a:rPr lang="en-US" sz="1200" dirty="0">
                <a:solidFill>
                  <a:srgbClr val="002060"/>
                </a:solidFill>
              </a:rPr>
              <a:t>sessions and all under 16 and under 14 matches (home &amp; away). In the instance that two age groups are playing on adjacent pitches, it may be sufficient for the Physiotherapist or Sports Therapist present to cover both pitches and sets of players, on condition they have immediate access to both pitches. </a:t>
            </a:r>
            <a:br>
              <a:rPr lang="en-US" sz="1200" dirty="0">
                <a:solidFill>
                  <a:srgbClr val="002060"/>
                </a:solidFill>
              </a:rPr>
            </a:br>
            <a:endParaRPr lang="en-GB" sz="1200" dirty="0">
              <a:solidFill>
                <a:srgbClr val="002060"/>
              </a:solidFill>
            </a:endParaRPr>
          </a:p>
          <a:p>
            <a:r>
              <a:rPr lang="en-US" sz="1200" dirty="0">
                <a:solidFill>
                  <a:srgbClr val="002060"/>
                </a:solidFill>
              </a:rPr>
              <a:t>If matches are at different venues or the access to both pitches is not immediate the Regional Talent Club must procure an additional Physiotherapist or Sports Therapist. This must be docum</a:t>
            </a:r>
            <a:r>
              <a:rPr lang="en-US" sz="1200" dirty="0"/>
              <a:t>ented in the Home Club’s MEAP and should be communicated to the Visiting Club prior to their travel to the relevant Match.</a:t>
            </a:r>
            <a:endParaRPr lang="en-GB" sz="1200" dirty="0"/>
          </a:p>
        </p:txBody>
      </p:sp>
    </p:spTree>
    <p:extLst>
      <p:ext uri="{BB962C8B-B14F-4D97-AF65-F5344CB8AC3E}">
        <p14:creationId xmlns:p14="http://schemas.microsoft.com/office/powerpoint/2010/main" val="359917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p>
        </p:txBody>
      </p:sp>
      <p:sp>
        <p:nvSpPr>
          <p:cNvPr id="3" name="Content Placeholder 2"/>
          <p:cNvSpPr>
            <a:spLocks noGrp="1"/>
          </p:cNvSpPr>
          <p:nvPr>
            <p:ph sz="half" idx="1"/>
          </p:nvPr>
        </p:nvSpPr>
        <p:spPr>
          <a:xfrm>
            <a:off x="611560" y="1027485"/>
            <a:ext cx="5256584" cy="3541712"/>
          </a:xfrm>
        </p:spPr>
        <p:txBody>
          <a:bodyPr/>
          <a:lstStyle/>
          <a:p>
            <a:r>
              <a:rPr lang="en-GB" dirty="0"/>
              <a:t>9.8 Performance Services Staff</a:t>
            </a:r>
          </a:p>
          <a:p>
            <a:endParaRPr lang="en-GB" sz="1800" dirty="0"/>
          </a:p>
          <a:p>
            <a:pPr lvl="0"/>
            <a:r>
              <a:rPr lang="en-US" sz="1400" dirty="0">
                <a:solidFill>
                  <a:srgbClr val="002060"/>
                </a:solidFill>
              </a:rPr>
              <a:t>A minimum of one (desirable for Tier 3 Clubs) </a:t>
            </a:r>
            <a:r>
              <a:rPr lang="en-US" sz="1400" dirty="0"/>
              <a:t>Physical Performance Coach who must hold a BSc in Sports Science or a Sport Science related discipline </a:t>
            </a:r>
            <a:r>
              <a:rPr lang="en-US" sz="1400" dirty="0">
                <a:solidFill>
                  <a:srgbClr val="FF0000"/>
                </a:solidFill>
              </a:rPr>
              <a:t>and</a:t>
            </a:r>
            <a:r>
              <a:rPr lang="en-GB" sz="1400" dirty="0">
                <a:solidFill>
                  <a:srgbClr val="FF0000"/>
                </a:solidFill>
              </a:rPr>
              <a:t> hold UK Strength and Conditioning Association (UKSCA) or ASCC accreditation. If accreditation has not been obtained, evidence must be provided to demonstrate an ability to working towards obtaining it, including, but not exclusive to, the attendance of workshops</a:t>
            </a:r>
            <a:r>
              <a:rPr lang="en-US" sz="1400" dirty="0">
                <a:solidFill>
                  <a:srgbClr val="FF0000"/>
                </a:solidFill>
              </a:rPr>
              <a:t>.</a:t>
            </a:r>
          </a:p>
          <a:p>
            <a:pPr lvl="0"/>
            <a:endParaRPr lang="en-US" sz="1400" dirty="0">
              <a:solidFill>
                <a:srgbClr val="FF0000"/>
              </a:solidFill>
            </a:endParaRPr>
          </a:p>
          <a:p>
            <a:pPr lvl="0"/>
            <a:r>
              <a:rPr lang="en-GB" sz="1400" dirty="0"/>
              <a:t>It is mandatory for all Physical Performance Coaches to hold the FA Level 1 Introduction to First Aid in Football (</a:t>
            </a:r>
            <a:r>
              <a:rPr lang="en-GB" sz="1400" dirty="0" err="1"/>
              <a:t>IFAiF</a:t>
            </a:r>
            <a:r>
              <a:rPr lang="en-GB" sz="1400" dirty="0"/>
              <a:t>) or a valid FA Emergency First Aid qualification. It is desirable to hold </a:t>
            </a:r>
            <a:r>
              <a:rPr lang="en-GB" sz="1400" strike="sngStrike" dirty="0">
                <a:solidFill>
                  <a:srgbClr val="FF0000"/>
                </a:solidFill>
              </a:rPr>
              <a:t>The FA’s Level 3 Physical Performance Award</a:t>
            </a:r>
            <a:r>
              <a:rPr lang="en-GB" sz="1400" dirty="0"/>
              <a:t>, NSCA or CSCS accreditation </a:t>
            </a:r>
            <a:r>
              <a:rPr lang="en-GB" sz="1400" strike="sngStrike" dirty="0">
                <a:solidFill>
                  <a:srgbClr val="FF0000"/>
                </a:solidFill>
              </a:rPr>
              <a:t>working towards</a:t>
            </a:r>
            <a:r>
              <a:rPr lang="en-GB" sz="1400" dirty="0"/>
              <a:t> or completed MSc Strength and Conditioning or postgraduate or BASES Accreditation.</a:t>
            </a:r>
            <a:endParaRPr lang="en-GB" sz="1400" dirty="0">
              <a:solidFill>
                <a:srgbClr val="FF0000"/>
              </a:solidFill>
            </a:endParaRPr>
          </a:p>
          <a:p>
            <a:endParaRPr lang="en-GB" sz="18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1579" y="1819573"/>
            <a:ext cx="2179613" cy="2179613"/>
          </a:xfrm>
          <a:prstGeom prst="rect">
            <a:avLst/>
          </a:prstGeom>
        </p:spPr>
      </p:pic>
    </p:spTree>
    <p:extLst>
      <p:ext uri="{BB962C8B-B14F-4D97-AF65-F5344CB8AC3E}">
        <p14:creationId xmlns:p14="http://schemas.microsoft.com/office/powerpoint/2010/main" val="167102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p>
        </p:txBody>
      </p:sp>
      <p:sp>
        <p:nvSpPr>
          <p:cNvPr id="3" name="Content Placeholder 2"/>
          <p:cNvSpPr>
            <a:spLocks noGrp="1"/>
          </p:cNvSpPr>
          <p:nvPr>
            <p:ph sz="half" idx="1"/>
          </p:nvPr>
        </p:nvSpPr>
        <p:spPr>
          <a:xfrm>
            <a:off x="611559" y="1243509"/>
            <a:ext cx="7200801" cy="3541712"/>
          </a:xfrm>
        </p:spPr>
        <p:txBody>
          <a:bodyPr/>
          <a:lstStyle/>
          <a:p>
            <a:r>
              <a:rPr lang="en-GB" dirty="0"/>
              <a:t>9.10	Workforce Review &amp; Development</a:t>
            </a:r>
            <a:endParaRPr lang="en-GB" sz="1800" dirty="0"/>
          </a:p>
          <a:p>
            <a:endParaRPr lang="en-GB" sz="1800" dirty="0"/>
          </a:p>
          <a:p>
            <a:r>
              <a:rPr lang="en-US" sz="1800" dirty="0"/>
              <a:t>Regional Talent Clubs must have personal development plans in place for all staff working at the Club. A minimum of two staff performance reviews must be held per season by the Technical Lead, and the Club must identify a programme of training and CPD opportunities to offer their workforce, </a:t>
            </a:r>
            <a:r>
              <a:rPr lang="en-US" sz="1800" dirty="0">
                <a:solidFill>
                  <a:srgbClr val="FF0000"/>
                </a:solidFill>
              </a:rPr>
              <a:t>including in respect of safeguarding (as may be prescribed by The Football Association from time to time), equality and diversity, and anti-discrimination.</a:t>
            </a:r>
            <a:endParaRPr lang="en-GB" sz="1800" dirty="0">
              <a:solidFill>
                <a:srgbClr val="FF0000"/>
              </a:solidFill>
            </a:endParaRPr>
          </a:p>
          <a:p>
            <a:endParaRPr lang="en-GB" sz="1800" dirty="0"/>
          </a:p>
          <a:p>
            <a:endParaRPr lang="en-GB" sz="1800" dirty="0"/>
          </a:p>
          <a:p>
            <a:endParaRPr lang="en-GB" sz="18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27237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p>
        </p:txBody>
      </p:sp>
      <p:sp>
        <p:nvSpPr>
          <p:cNvPr id="3" name="Content Placeholder 2"/>
          <p:cNvSpPr>
            <a:spLocks noGrp="1"/>
          </p:cNvSpPr>
          <p:nvPr>
            <p:ph sz="half" idx="1"/>
          </p:nvPr>
        </p:nvSpPr>
        <p:spPr>
          <a:xfrm>
            <a:off x="611559" y="1027485"/>
            <a:ext cx="8064897" cy="3960440"/>
          </a:xfrm>
        </p:spPr>
        <p:txBody>
          <a:bodyPr/>
          <a:lstStyle/>
          <a:p>
            <a:pPr marL="514350" indent="-514350">
              <a:buAutoNum type="arabicPlain" startAt="11"/>
            </a:pPr>
            <a:r>
              <a:rPr lang="en-GB" dirty="0"/>
              <a:t>Competition Programme</a:t>
            </a:r>
          </a:p>
          <a:p>
            <a:endParaRPr lang="en-GB" sz="1600" dirty="0"/>
          </a:p>
          <a:p>
            <a:r>
              <a:rPr lang="en-GB" sz="1400" dirty="0">
                <a:latin typeface="FS Jack" panose="02000503000000020004" pitchFamily="50" charset="0"/>
                <a:ea typeface="Times New Roman" panose="02020603050405020304" pitchFamily="18" charset="0"/>
              </a:rPr>
              <a:t>Under 16 &amp; 14: To play in</a:t>
            </a:r>
            <a:r>
              <a:rPr lang="en-GB" sz="1400" dirty="0">
                <a:solidFill>
                  <a:srgbClr val="FF0000"/>
                </a:solidFill>
                <a:latin typeface="FS Jack" panose="02000503000000020004" pitchFamily="50" charset="0"/>
                <a:ea typeface="Times New Roman" panose="02020603050405020304" pitchFamily="18" charset="0"/>
              </a:rPr>
              <a:t> </a:t>
            </a:r>
            <a:r>
              <a:rPr lang="en-GB" sz="1400" dirty="0">
                <a:latin typeface="FS Jack" panose="02000503000000020004" pitchFamily="50" charset="0"/>
                <a:ea typeface="Times New Roman" panose="02020603050405020304" pitchFamily="18" charset="0"/>
              </a:rPr>
              <a:t>The FA Girls’ Youth Cup &amp; Plate Competitions (U16 only) </a:t>
            </a:r>
            <a:r>
              <a:rPr lang="en-GB" sz="1400" dirty="0">
                <a:solidFill>
                  <a:srgbClr val="FF0000"/>
                </a:solidFill>
                <a:latin typeface="FS Jack" panose="02000503000000020004" pitchFamily="50" charset="0"/>
                <a:ea typeface="Times New Roman" panose="02020603050405020304" pitchFamily="18" charset="0"/>
              </a:rPr>
              <a:t>and to enter, and participate as a team, in an FA organised games programme (or in a bespoke competition programme arranged in partnership with the County FA and The Football Association). Any different arrangements must be approved by The Football Association.</a:t>
            </a:r>
            <a:r>
              <a:rPr lang="en-US" sz="1400" dirty="0">
                <a:solidFill>
                  <a:srgbClr val="FF0000"/>
                </a:solidFill>
                <a:latin typeface="FS Jack" panose="02000503000000020004" pitchFamily="50" charset="0"/>
                <a:ea typeface="Times New Roman" panose="02020603050405020304" pitchFamily="18" charset="0"/>
              </a:rPr>
              <a:t> </a:t>
            </a:r>
            <a:r>
              <a:rPr lang="en-US" sz="1400" dirty="0"/>
              <a:t>Regional Talent Clubs are only permitted to play against other Regional Talent Clubs, Boys EPPP Academies, Advanced Coaching Centre’s (ACC’s) and Charter Standard boys or girls’ teams who are participating within a Charter Standard mixed </a:t>
            </a:r>
            <a:r>
              <a:rPr lang="en-US" sz="1400" dirty="0">
                <a:solidFill>
                  <a:schemeClr val="tx2">
                    <a:lumMod val="50000"/>
                  </a:schemeClr>
                </a:solidFill>
              </a:rPr>
              <a:t>league. Regional Talent Clubs that want to play alternative opposition must gain approval from The Football Association.</a:t>
            </a:r>
          </a:p>
          <a:p>
            <a:endParaRPr lang="en-US" sz="1400" dirty="0"/>
          </a:p>
          <a:p>
            <a:r>
              <a:rPr lang="en-US" sz="1400" dirty="0">
                <a:solidFill>
                  <a:srgbClr val="FF0000"/>
                </a:solidFill>
              </a:rPr>
              <a:t>Under 13</a:t>
            </a:r>
            <a:r>
              <a:rPr lang="en-US" sz="1400" dirty="0"/>
              <a:t>, under 12 &amp; Under 10: To enter and participate as a team in a local Charter Standard Mixed League or in a bespoke competition programme arranged in partnership with the County FA and The Football Association. Any different arrangements must be approved by the Football Association. Regional Talent Clubs are only permitted to play against other Regional Talent Clubs, Boys EPPP Academies, Advanced Coaching Centre’s (ACC’s) and Charter Standard boys or girls’ teams who are participating within a Charter Standard mixed league. </a:t>
            </a:r>
            <a:r>
              <a:rPr lang="en-US" sz="1400" dirty="0">
                <a:solidFill>
                  <a:schemeClr val="tx2">
                    <a:lumMod val="50000"/>
                  </a:schemeClr>
                </a:solidFill>
              </a:rPr>
              <a:t>Regional Talent Clubs that want to play alternative opposition must gain approval from The Football Association</a:t>
            </a:r>
            <a:r>
              <a:rPr lang="en-US" sz="1400" dirty="0"/>
              <a:t>.</a:t>
            </a:r>
            <a:endParaRPr lang="en-GB" sz="14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23949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p>
        </p:txBody>
      </p:sp>
      <p:sp>
        <p:nvSpPr>
          <p:cNvPr id="3" name="Content Placeholder 2"/>
          <p:cNvSpPr>
            <a:spLocks noGrp="1"/>
          </p:cNvSpPr>
          <p:nvPr>
            <p:ph sz="half" idx="1"/>
          </p:nvPr>
        </p:nvSpPr>
        <p:spPr>
          <a:xfrm>
            <a:off x="611559" y="1243509"/>
            <a:ext cx="8064897" cy="3541712"/>
          </a:xfrm>
        </p:spPr>
        <p:txBody>
          <a:bodyPr/>
          <a:lstStyle/>
          <a:p>
            <a:r>
              <a:rPr lang="en-GB" dirty="0"/>
              <a:t>14. Matches for 16 Year Olds </a:t>
            </a:r>
          </a:p>
          <a:p>
            <a:pPr lvl="0"/>
            <a:endParaRPr lang="en-GB" sz="1400" dirty="0"/>
          </a:p>
          <a:p>
            <a:r>
              <a:rPr lang="en-GB" sz="1600" dirty="0"/>
              <a:t>16-year-old  players  that  are  registered  with  a  Regional  Talent  Club  and  want  to  play  senior football, </a:t>
            </a:r>
            <a:r>
              <a:rPr lang="en-GB" sz="1600" dirty="0">
                <a:solidFill>
                  <a:srgbClr val="FF0000"/>
                </a:solidFill>
              </a:rPr>
              <a:t>may play a maximum of two games within a 7-day period, provided that they do not exceed the maximum daily playing time limit for 16-year-old players of 100 minutes. Regional Talent Club Technical Directors, players, parents/carers and the relevant senior club will work together to manage playing minutes. </a:t>
            </a:r>
          </a:p>
          <a:p>
            <a:endParaRPr lang="en-GB" sz="1600" dirty="0"/>
          </a:p>
          <a:p>
            <a:r>
              <a:rPr lang="en-GB" sz="1600" dirty="0"/>
              <a:t>Clubs must complete and return the appropriate playing out of age documents to the Women’s Leagues Officer before the player is approved:</a:t>
            </a:r>
          </a:p>
          <a:p>
            <a:r>
              <a:rPr lang="en-US" sz="1600" dirty="0">
                <a:solidFill>
                  <a:srgbClr val="FF0000"/>
                </a:solidFill>
              </a:rPr>
              <a:t> </a:t>
            </a:r>
            <a:endParaRPr lang="en-GB" sz="1600" dirty="0">
              <a:solidFill>
                <a:srgbClr val="FF0000"/>
              </a:solidFill>
            </a:endParaRPr>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4101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p>
        </p:txBody>
      </p:sp>
      <p:sp>
        <p:nvSpPr>
          <p:cNvPr id="3" name="Content Placeholder 2"/>
          <p:cNvSpPr>
            <a:spLocks noGrp="1"/>
          </p:cNvSpPr>
          <p:nvPr>
            <p:ph sz="half" idx="1"/>
          </p:nvPr>
        </p:nvSpPr>
        <p:spPr>
          <a:xfrm>
            <a:off x="611559" y="1027485"/>
            <a:ext cx="8064897" cy="3541712"/>
          </a:xfrm>
        </p:spPr>
        <p:txBody>
          <a:bodyPr/>
          <a:lstStyle/>
          <a:p>
            <a:r>
              <a:rPr lang="en-GB" dirty="0"/>
              <a:t>15 Player Development </a:t>
            </a:r>
          </a:p>
          <a:p>
            <a:pPr lvl="0"/>
            <a:endParaRPr lang="en-GB" sz="1400" dirty="0"/>
          </a:p>
          <a:p>
            <a:r>
              <a:rPr lang="en-GB" sz="1400" dirty="0"/>
              <a:t>All players at the Regional Talent Club must be given measurable individual targets which are </a:t>
            </a:r>
            <a:r>
              <a:rPr lang="en-GB" sz="1400" dirty="0">
                <a:solidFill>
                  <a:srgbClr val="FF0000"/>
                </a:solidFill>
              </a:rPr>
              <a:t>measurable</a:t>
            </a:r>
            <a:r>
              <a:rPr lang="en-GB" sz="1400" dirty="0"/>
              <a:t>, set by the Head Coach. Three player reviews must take place per season to include multi-disciplinary feedback. Player reviews must be available at the request of The Football Association. The Head Coach must implement for each player an Individual Player Development plan that is age and gender specific, which encompasses the FA 4 Corner Model and is reviewed </a:t>
            </a:r>
            <a:r>
              <a:rPr lang="en-GB" sz="1400" dirty="0">
                <a:solidFill>
                  <a:srgbClr val="FF0000"/>
                </a:solidFill>
              </a:rPr>
              <a:t>in the presence of </a:t>
            </a:r>
            <a:r>
              <a:rPr lang="en-GB" sz="1400" dirty="0"/>
              <a:t>the player, </a:t>
            </a:r>
            <a:r>
              <a:rPr lang="en-GB" sz="1400" dirty="0">
                <a:solidFill>
                  <a:srgbClr val="FF0000"/>
                </a:solidFill>
              </a:rPr>
              <a:t>parent/carer </a:t>
            </a:r>
            <a:r>
              <a:rPr lang="en-GB" sz="1400" dirty="0"/>
              <a:t>and the Head Coach throughout the season </a:t>
            </a:r>
            <a:r>
              <a:rPr lang="en-GB" sz="1400" dirty="0">
                <a:solidFill>
                  <a:srgbClr val="FF0000"/>
                </a:solidFill>
              </a:rPr>
              <a:t>and must be followed up in writing</a:t>
            </a:r>
            <a:r>
              <a:rPr lang="en-GB" sz="1400" dirty="0"/>
              <a:t>.</a:t>
            </a:r>
            <a:r>
              <a:rPr lang="en-US" sz="1400" dirty="0">
                <a:solidFill>
                  <a:srgbClr val="FF0000"/>
                </a:solidFill>
              </a:rPr>
              <a:t> </a:t>
            </a:r>
          </a:p>
          <a:p>
            <a:endParaRPr lang="en-US" sz="1400" dirty="0">
              <a:solidFill>
                <a:srgbClr val="FF0000"/>
              </a:solidFill>
            </a:endParaRPr>
          </a:p>
          <a:p>
            <a:r>
              <a:rPr lang="en-GB" sz="1400" dirty="0">
                <a:solidFill>
                  <a:srgbClr val="FF0000"/>
                </a:solidFill>
              </a:rPr>
              <a:t>Regional Talent Clubs must provide transition support for players entering their Club and the Regional Talent Club programme. Clubs should demonstrate collaborative working with players, parents/Carers, schools and the players previous club to enable a smooth and supportive transition.</a:t>
            </a:r>
          </a:p>
          <a:p>
            <a:endParaRPr lang="en-GB" sz="1400" dirty="0">
              <a:solidFill>
                <a:srgbClr val="FF0000"/>
              </a:solidFill>
            </a:endParaRPr>
          </a:p>
          <a:p>
            <a:r>
              <a:rPr lang="en-GB" sz="1400" dirty="0">
                <a:solidFill>
                  <a:schemeClr val="tx2">
                    <a:lumMod val="50000"/>
                  </a:schemeClr>
                </a:solidFill>
              </a:rPr>
              <a:t>Regional Talent Club must record the details of players that have represented at either National Performance Camp or international age group levels within the last 12 months and must show evidence of how these players on the England Talent Pathway are supported </a:t>
            </a:r>
            <a:r>
              <a:rPr lang="en-GB" sz="1400" dirty="0">
                <a:solidFill>
                  <a:srgbClr val="FF0000"/>
                </a:solidFill>
              </a:rPr>
              <a:t>as well as collaborate with National Coaches on player Individual Development Plans.</a:t>
            </a:r>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6946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243509"/>
            <a:ext cx="8064896" cy="3541712"/>
          </a:xfrm>
        </p:spPr>
        <p:txBody>
          <a:bodyPr/>
          <a:lstStyle/>
          <a:p>
            <a:r>
              <a:rPr lang="en-GB" dirty="0"/>
              <a:t>2.3 Fixtures</a:t>
            </a:r>
          </a:p>
          <a:p>
            <a:endParaRPr lang="en-US" sz="2000" dirty="0"/>
          </a:p>
          <a:p>
            <a:r>
              <a:rPr lang="en-US" sz="2000" dirty="0"/>
              <a:t>In all matches played on a weekend where travelling time from the away team training ground to home team match venue exceeds 2 hours, kick off must take place no earlier than midday and no later than 3pm, unless otherwise agreed by both the Home and Away Club. If there is no agreement the default kick-off time of a League Match shall be midday.</a:t>
            </a:r>
            <a:endParaRPr lang="en-GB" sz="20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chemeClr val="accent6">
              <a:lumMod val="75000"/>
            </a:schemeClr>
          </a:solidFill>
        </p:spPr>
        <p:txBody>
          <a:bodyPr wrap="square" rtlCol="0">
            <a:spAutoFit/>
          </a:bodyPr>
          <a:lstStyle/>
          <a:p>
            <a:r>
              <a:rPr lang="en-GB" sz="2800" dirty="0">
                <a:solidFill>
                  <a:schemeClr val="bg1"/>
                </a:solidFill>
              </a:rPr>
              <a:t>League Rules update </a:t>
            </a:r>
            <a:endParaRPr lang="en-GB" sz="2800" b="1" dirty="0">
              <a:solidFill>
                <a:schemeClr val="bg1"/>
              </a:solidFill>
            </a:endParaRPr>
          </a:p>
        </p:txBody>
      </p:sp>
    </p:spTree>
    <p:extLst>
      <p:ext uri="{BB962C8B-B14F-4D97-AF65-F5344CB8AC3E}">
        <p14:creationId xmlns:p14="http://schemas.microsoft.com/office/powerpoint/2010/main" val="16462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endParaRPr lang="en-GB" sz="2800" b="1" dirty="0">
              <a:solidFill>
                <a:schemeClr val="bg1"/>
              </a:solidFill>
            </a:endParaRPr>
          </a:p>
        </p:txBody>
      </p:sp>
      <p:sp>
        <p:nvSpPr>
          <p:cNvPr id="3" name="Content Placeholder 2"/>
          <p:cNvSpPr>
            <a:spLocks noGrp="1"/>
          </p:cNvSpPr>
          <p:nvPr>
            <p:ph sz="half" idx="1"/>
          </p:nvPr>
        </p:nvSpPr>
        <p:spPr>
          <a:xfrm>
            <a:off x="457200" y="1252538"/>
            <a:ext cx="8219256" cy="3541712"/>
          </a:xfrm>
        </p:spPr>
        <p:txBody>
          <a:bodyPr/>
          <a:lstStyle/>
          <a:p>
            <a:r>
              <a:rPr lang="en-GB" dirty="0"/>
              <a:t>4.1 Safeguarding Children </a:t>
            </a:r>
          </a:p>
          <a:p>
            <a:endParaRPr lang="en-GB" sz="1800" dirty="0"/>
          </a:p>
          <a:p>
            <a:r>
              <a:rPr lang="en-GB" sz="1600" dirty="0"/>
              <a:t>All Regional Talent Clubs are required to comply in full with The Football Association’s Safeguarding Children Policy and Procedures and Regulations. It is essential that all Regional Talent Clubs adopt and adhere to a Safeguarding Children Policy and have procedures in place for dealing with safeguarding concerns about a child/young person and concerns of staff poor practice. These safeguards must be embedded across all levels of the Regional Talent Club, including Board level, where there should be a </a:t>
            </a:r>
            <a:r>
              <a:rPr lang="en-GB" sz="1600" u="sng" dirty="0">
                <a:solidFill>
                  <a:srgbClr val="FF0000"/>
                </a:solidFill>
              </a:rPr>
              <a:t>Board</a:t>
            </a:r>
            <a:r>
              <a:rPr lang="en-GB" sz="1600" u="sng" dirty="0"/>
              <a:t> </a:t>
            </a:r>
            <a:r>
              <a:rPr lang="en-GB" sz="1600" dirty="0"/>
              <a:t>Safeguarding Champion to oversee strategic direction of safeguarding. A </a:t>
            </a:r>
            <a:r>
              <a:rPr lang="en-GB" sz="1600" u="sng" dirty="0">
                <a:solidFill>
                  <a:srgbClr val="FF0000"/>
                </a:solidFill>
              </a:rPr>
              <a:t>Board</a:t>
            </a:r>
            <a:r>
              <a:rPr lang="en-GB" sz="1600" dirty="0"/>
              <a:t> Safeguarding Champion </a:t>
            </a:r>
            <a:r>
              <a:rPr lang="en-GB" sz="1600" u="sng" dirty="0">
                <a:solidFill>
                  <a:srgbClr val="FF0000"/>
                </a:solidFill>
              </a:rPr>
              <a:t>Role Specification</a:t>
            </a:r>
            <a:r>
              <a:rPr lang="en-GB" sz="1600" dirty="0">
                <a:solidFill>
                  <a:srgbClr val="FF0000"/>
                </a:solidFill>
              </a:rPr>
              <a:t> </a:t>
            </a:r>
            <a:r>
              <a:rPr lang="en-GB" sz="1600" strike="sngStrike" dirty="0"/>
              <a:t>Template</a:t>
            </a:r>
            <a:r>
              <a:rPr lang="en-GB" sz="1600" dirty="0"/>
              <a:t> can be found in Schedule 1. The Safeguarding Children Policy and Procedures must be available to all staff and volunteers during their induction and easily accessible throughout the season</a:t>
            </a:r>
            <a:r>
              <a:rPr lang="en-US" sz="1800" dirty="0">
                <a:solidFill>
                  <a:srgbClr val="FF0000"/>
                </a:solidFill>
              </a:rPr>
              <a:t>.</a:t>
            </a:r>
            <a:endParaRPr lang="en-GB" sz="1800" dirty="0">
              <a:solidFill>
                <a:srgbClr val="FF0000"/>
              </a:solidFill>
            </a:endParaRPr>
          </a:p>
          <a:p>
            <a:endParaRPr lang="en-GB" dirty="0"/>
          </a:p>
        </p:txBody>
      </p:sp>
    </p:spTree>
    <p:extLst>
      <p:ext uri="{BB962C8B-B14F-4D97-AF65-F5344CB8AC3E}">
        <p14:creationId xmlns:p14="http://schemas.microsoft.com/office/powerpoint/2010/main" val="191462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27485"/>
            <a:ext cx="8064896" cy="3888432"/>
          </a:xfrm>
        </p:spPr>
        <p:txBody>
          <a:bodyPr/>
          <a:lstStyle/>
          <a:p>
            <a:r>
              <a:rPr lang="en-GB" sz="1800" dirty="0"/>
              <a:t>5.1 Match Officials</a:t>
            </a:r>
          </a:p>
          <a:p>
            <a:endParaRPr lang="en-GB" sz="1800" dirty="0">
              <a:latin typeface="FS Jack" panose="02000503000000020004" pitchFamily="50" charset="0"/>
              <a:cs typeface="Arial" panose="020B0604020202020204" pitchFamily="34" charset="0"/>
            </a:endParaRPr>
          </a:p>
          <a:p>
            <a:r>
              <a:rPr lang="en-US" sz="1600" dirty="0">
                <a:latin typeface="FS Jack" panose="02000503000000020004" pitchFamily="50" charset="0"/>
                <a:cs typeface="Arial" panose="020B0604020202020204" pitchFamily="34" charset="0"/>
              </a:rPr>
              <a:t>Referees under the age of 16 are only eligible to officiate in competitions where the players’ age band is at least one year younger than the age of the Referee. E.g. a 15-year-old referee may only referee in competitions where the age banding is 14 or younger. This also applies to those mentioned in regulation 1(a) regarding unregistered and or unqualified Referees.</a:t>
            </a:r>
            <a:endParaRPr lang="en-GB" sz="1600" dirty="0">
              <a:latin typeface="FS Jack" panose="02000503000000020004" pitchFamily="50" charset="0"/>
              <a:cs typeface="Arial" panose="020B0604020202020204" pitchFamily="34" charset="0"/>
            </a:endParaRPr>
          </a:p>
          <a:p>
            <a:endParaRPr lang="en-GB" sz="1600" dirty="0"/>
          </a:p>
          <a:p>
            <a:r>
              <a:rPr lang="en-US" sz="1600" spc="20" dirty="0">
                <a:solidFill>
                  <a:srgbClr val="FF0000"/>
                </a:solidFill>
                <a:latin typeface="FS Jack" panose="02000503000000020004" pitchFamily="50" charset="0"/>
                <a:ea typeface="Calibri" panose="020F0502020204030204" pitchFamily="34" charset="0"/>
                <a:cs typeface="Arial" panose="020B0604020202020204" pitchFamily="34" charset="0"/>
              </a:rPr>
              <a:t>In the event of any of the Match Officials failing to arrive or being incapacitated, </a:t>
            </a:r>
            <a:r>
              <a:rPr lang="en-US" sz="1600" dirty="0">
                <a:solidFill>
                  <a:srgbClr val="FF0000"/>
                </a:solidFill>
                <a:latin typeface="FS Jack" panose="02000503000000020004" pitchFamily="50" charset="0"/>
                <a:ea typeface="Calibri" panose="020F0502020204030204" pitchFamily="34" charset="0"/>
                <a:cs typeface="Times New Roman" panose="02020603050405020304" pitchFamily="18" charset="0"/>
              </a:rPr>
              <a:t>it shall be completed under the control of the remaining Match Officials and the most senior Assistant Referee must take charge. Any substitute agreed to assume Assistant Referee duties shall be considered a Match Official for the purposes of that match.</a:t>
            </a:r>
          </a:p>
          <a:p>
            <a:endParaRPr lang="en-US" sz="1600" dirty="0">
              <a:solidFill>
                <a:srgbClr val="FF0000"/>
              </a:solidFill>
              <a:latin typeface="FS Jack" panose="02000503000000020004" pitchFamily="50" charset="0"/>
              <a:ea typeface="Calibri" panose="020F0502020204030204" pitchFamily="34" charset="0"/>
              <a:cs typeface="Times New Roman" panose="02020603050405020304" pitchFamily="18" charset="0"/>
            </a:endParaRPr>
          </a:p>
          <a:p>
            <a:r>
              <a:rPr lang="en-GB" sz="1600" i="1" dirty="0">
                <a:solidFill>
                  <a:srgbClr val="FF0000"/>
                </a:solidFill>
              </a:rPr>
              <a:t>Scale of Fees to be Paid to Match Officials:</a:t>
            </a:r>
            <a:endParaRPr lang="en-GB" sz="1600" dirty="0">
              <a:solidFill>
                <a:srgbClr val="FF0000"/>
              </a:solidFill>
            </a:endParaRPr>
          </a:p>
          <a:p>
            <a:r>
              <a:rPr lang="en-US" sz="1600" dirty="0">
                <a:solidFill>
                  <a:srgbClr val="FF0000"/>
                </a:solidFill>
              </a:rPr>
              <a:t>Referee, </a:t>
            </a:r>
            <a:r>
              <a:rPr lang="en-US" sz="1600" b="1" dirty="0">
                <a:solidFill>
                  <a:srgbClr val="FF0000"/>
                </a:solidFill>
              </a:rPr>
              <a:t>£40.00</a:t>
            </a:r>
            <a:r>
              <a:rPr lang="en-US" sz="1600" dirty="0">
                <a:solidFill>
                  <a:srgbClr val="FF0000"/>
                </a:solidFill>
              </a:rPr>
              <a:t>; 		Assistant Referees, </a:t>
            </a:r>
            <a:r>
              <a:rPr lang="en-US" sz="1600" b="1" dirty="0">
                <a:solidFill>
                  <a:srgbClr val="FF0000"/>
                </a:solidFill>
              </a:rPr>
              <a:t>£25.00</a:t>
            </a:r>
            <a:r>
              <a:rPr lang="en-US" sz="1600" dirty="0">
                <a:solidFill>
                  <a:srgbClr val="FF0000"/>
                </a:solidFill>
              </a:rPr>
              <a:t> each</a:t>
            </a:r>
            <a:endParaRPr lang="en-GB" sz="1600" dirty="0">
              <a:solidFill>
                <a:srgbClr val="FF0000"/>
              </a:solidFill>
            </a:endParaRPr>
          </a:p>
          <a:p>
            <a:endParaRPr lang="en-GB" sz="16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rgbClr val="00B050"/>
          </a:solidFill>
        </p:spPr>
        <p:txBody>
          <a:bodyPr wrap="square" rtlCol="0">
            <a:spAutoFit/>
          </a:bodyPr>
          <a:lstStyle/>
          <a:p>
            <a:r>
              <a:rPr lang="en-GB" sz="2800" dirty="0">
                <a:solidFill>
                  <a:schemeClr val="bg1"/>
                </a:solidFill>
              </a:rPr>
              <a:t>League Rules update </a:t>
            </a:r>
            <a:endParaRPr lang="en-GB" sz="2800" b="1" dirty="0">
              <a:solidFill>
                <a:schemeClr val="bg1"/>
              </a:solidFill>
            </a:endParaRPr>
          </a:p>
        </p:txBody>
      </p:sp>
    </p:spTree>
    <p:extLst>
      <p:ext uri="{BB962C8B-B14F-4D97-AF65-F5344CB8AC3E}">
        <p14:creationId xmlns:p14="http://schemas.microsoft.com/office/powerpoint/2010/main" val="1618111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27485"/>
            <a:ext cx="8064896" cy="3757736"/>
          </a:xfrm>
        </p:spPr>
        <p:txBody>
          <a:bodyPr/>
          <a:lstStyle/>
          <a:p>
            <a:r>
              <a:rPr lang="en-GB" dirty="0"/>
              <a:t>6.4	Potentially Concussive Head Injuries </a:t>
            </a:r>
          </a:p>
          <a:p>
            <a:r>
              <a:rPr lang="en-GB" sz="1400" dirty="0"/>
              <a:t>All Clubs shall ensure that any Player who sustains a potentially concussive head injury during a Competition Match is substituted and is not permitted to resume training or playing without the consent of a qualified medical practitioner. The same provisions shall apply where a potentially concussive head injury is sustained in training.</a:t>
            </a:r>
          </a:p>
          <a:p>
            <a:endParaRPr lang="en-GB" sz="1400" dirty="0"/>
          </a:p>
          <a:p>
            <a:r>
              <a:rPr lang="en-GB" sz="1400" dirty="0"/>
              <a:t>6.4.2	Each team doctor, physiotherapist, or sports therapist shall carry the FIFA approved Pocket Concussion Tool on their person when they are present at any Match or training session.</a:t>
            </a:r>
          </a:p>
          <a:p>
            <a:endParaRPr lang="en-GB" sz="1400" dirty="0"/>
          </a:p>
          <a:p>
            <a:r>
              <a:rPr lang="en-GB" sz="1400" dirty="0"/>
              <a:t>6.4.3	Each Club, and all medical personnel employed by said Club, shall comply with and be aware of The FA’s policy on concussion as outlined at http://www.thefa.com/get-involved/coach/concussion.</a:t>
            </a:r>
          </a:p>
          <a:p>
            <a:endParaRPr lang="en-GB" sz="1400" dirty="0"/>
          </a:p>
          <a:p>
            <a:r>
              <a:rPr lang="en-GB" sz="1400" dirty="0"/>
              <a:t>6.4.4	</a:t>
            </a:r>
            <a:r>
              <a:rPr lang="en-GB" sz="1400" dirty="0">
                <a:solidFill>
                  <a:srgbClr val="FF0000"/>
                </a:solidFill>
              </a:rPr>
              <a:t>Each Club, and all medical personnel employed by said Club, shall comply with and be aware of The FA’s guidance on heading as outlined in the appendix.</a:t>
            </a:r>
          </a:p>
          <a:p>
            <a:endParaRPr lang="en-GB" sz="12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rgbClr val="00B050"/>
          </a:solidFill>
        </p:spPr>
        <p:txBody>
          <a:bodyPr wrap="square" rtlCol="0">
            <a:spAutoFit/>
          </a:bodyPr>
          <a:lstStyle/>
          <a:p>
            <a:r>
              <a:rPr lang="en-GB" sz="2800" dirty="0">
                <a:solidFill>
                  <a:schemeClr val="bg1"/>
                </a:solidFill>
              </a:rPr>
              <a:t>League Rules update </a:t>
            </a:r>
            <a:endParaRPr lang="en-GB" sz="2800" b="1" dirty="0">
              <a:solidFill>
                <a:schemeClr val="bg1"/>
              </a:solidFill>
            </a:endParaRPr>
          </a:p>
        </p:txBody>
      </p:sp>
    </p:spTree>
    <p:extLst>
      <p:ext uri="{BB962C8B-B14F-4D97-AF65-F5344CB8AC3E}">
        <p14:creationId xmlns:p14="http://schemas.microsoft.com/office/powerpoint/2010/main" val="239035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243509"/>
            <a:ext cx="8064896" cy="3541712"/>
          </a:xfrm>
        </p:spPr>
        <p:txBody>
          <a:bodyPr/>
          <a:lstStyle/>
          <a:p>
            <a:r>
              <a:rPr lang="en-GB" dirty="0"/>
              <a:t>7.4 Withdrawing from the Competition</a:t>
            </a:r>
          </a:p>
          <a:p>
            <a:endParaRPr lang="en-GB" sz="1400" dirty="0"/>
          </a:p>
          <a:p>
            <a:pPr>
              <a:spcBef>
                <a:spcPts val="300"/>
              </a:spcBef>
              <a:spcAft>
                <a:spcPts val="300"/>
              </a:spcAft>
            </a:pPr>
            <a:r>
              <a:rPr lang="en-GB" sz="14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Any Club deciding to withdraw from a Competition must notify its intention to do so in writing to The Association and the opposing Club, not less than eight days before the date fixed for playing the match.</a:t>
            </a:r>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br>
              <a:rPr lang="en-GB" sz="14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br>
            <a:r>
              <a:rPr lang="en-GB" sz="14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A Club failing to comply with this shall be reported to the Sub-Committee, who shall have power to compel such offending Club to pay expenses actually incurred by the opposing Club.</a:t>
            </a:r>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br>
              <a:rPr lang="en-GB" sz="14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br>
            <a:r>
              <a:rPr lang="en-GB" sz="14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A Club failing to give satisfactory reason for withdrawing from a Competition may not be allowed to enter the Competition in the following season and shall be liable to such fine as the Sub-Committee considers appropriate.</a:t>
            </a:r>
            <a:r>
              <a:rPr lang="en-GB" sz="1400" dirty="0"/>
              <a:t> </a:t>
            </a:r>
          </a:p>
          <a:p>
            <a:endParaRPr lang="en-GB" sz="1400" dirty="0"/>
          </a:p>
          <a:p>
            <a:r>
              <a:rPr lang="en-GB" sz="14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Where a Club fails to fulfil any fixture the Sub-Committee shall take such action as compel such offending Club to pay expenses actually incurred by the opposing Club and fined a sum not exceeding £100.</a:t>
            </a:r>
            <a:endParaRPr lang="en-GB" sz="14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chemeClr val="accent6">
              <a:lumMod val="75000"/>
            </a:schemeClr>
          </a:solidFill>
        </p:spPr>
        <p:txBody>
          <a:bodyPr wrap="square" rtlCol="0">
            <a:spAutoFit/>
          </a:bodyPr>
          <a:lstStyle/>
          <a:p>
            <a:r>
              <a:rPr lang="en-GB" sz="2800" dirty="0">
                <a:solidFill>
                  <a:schemeClr val="bg1"/>
                </a:solidFill>
              </a:rPr>
              <a:t>FA Girls Youth Cup &amp; Plate Rules update </a:t>
            </a:r>
            <a:endParaRPr lang="en-GB" sz="2800" b="1" dirty="0">
              <a:solidFill>
                <a:schemeClr val="bg1"/>
              </a:solidFill>
            </a:endParaRPr>
          </a:p>
        </p:txBody>
      </p:sp>
    </p:spTree>
    <p:extLst>
      <p:ext uri="{BB962C8B-B14F-4D97-AF65-F5344CB8AC3E}">
        <p14:creationId xmlns:p14="http://schemas.microsoft.com/office/powerpoint/2010/main" val="267089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243509"/>
            <a:ext cx="7992888" cy="3541712"/>
          </a:xfrm>
        </p:spPr>
        <p:txBody>
          <a:bodyPr/>
          <a:lstStyle/>
          <a:p>
            <a:r>
              <a:rPr lang="en-GB" dirty="0"/>
              <a:t>8.3 Draws for rounds and kick off times </a:t>
            </a:r>
          </a:p>
          <a:p>
            <a:endParaRPr lang="en-GB" sz="1800" dirty="0">
              <a:latin typeface="FS Jack" panose="02000503000000020004" pitchFamily="50" charset="0"/>
              <a:ea typeface="Times New Roman" panose="02020603050405020304" pitchFamily="18" charset="0"/>
              <a:cs typeface="Arial" panose="020B0604020202020204" pitchFamily="34" charset="0"/>
            </a:endParaRPr>
          </a:p>
          <a:p>
            <a:r>
              <a:rPr lang="en-GB" sz="1800" dirty="0">
                <a:latin typeface="FS Jack" panose="02000503000000020004" pitchFamily="50" charset="0"/>
                <a:ea typeface="Times New Roman" panose="02020603050405020304" pitchFamily="18" charset="0"/>
                <a:cs typeface="Arial" panose="020B0604020202020204" pitchFamily="34" charset="0"/>
              </a:rPr>
              <a:t>Immediately following publication by The Association of the draw for each Round, the Club first drawn must communicate with the opposing Club to agree a kick off time and notify The Association of the kick off time agreed by the two Clubs </a:t>
            </a:r>
            <a:r>
              <a:rPr lang="en-GB" sz="1800" dirty="0">
                <a:solidFill>
                  <a:srgbClr val="FF0000"/>
                </a:solidFill>
                <a:latin typeface="FS Jack" panose="02000503000000020004" pitchFamily="50" charset="0"/>
                <a:ea typeface="Times New Roman" panose="02020603050405020304" pitchFamily="18" charset="0"/>
                <a:cs typeface="Arial" panose="020B0604020202020204" pitchFamily="34" charset="0"/>
              </a:rPr>
              <a:t>within seven days of the date of the draw. If there is not an agreement between Clubs, this will revert to the default kick off time of 1pm.</a:t>
            </a:r>
            <a:endParaRPr lang="en-GB" sz="18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chemeClr val="accent6">
              <a:lumMod val="75000"/>
            </a:schemeClr>
          </a:solidFill>
        </p:spPr>
        <p:txBody>
          <a:bodyPr wrap="square" rtlCol="0">
            <a:spAutoFit/>
          </a:bodyPr>
          <a:lstStyle/>
          <a:p>
            <a:r>
              <a:rPr lang="en-GB" sz="2800" dirty="0">
                <a:solidFill>
                  <a:schemeClr val="bg1"/>
                </a:solidFill>
              </a:rPr>
              <a:t>FA Girls Youth Cup &amp; Plate Rules update </a:t>
            </a:r>
          </a:p>
        </p:txBody>
      </p:sp>
    </p:spTree>
    <p:extLst>
      <p:ext uri="{BB962C8B-B14F-4D97-AF65-F5344CB8AC3E}">
        <p14:creationId xmlns:p14="http://schemas.microsoft.com/office/powerpoint/2010/main" val="71390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243509"/>
            <a:ext cx="8064896" cy="3541712"/>
          </a:xfrm>
        </p:spPr>
        <p:txBody>
          <a:bodyPr/>
          <a:lstStyle/>
          <a:p>
            <a:r>
              <a:rPr lang="en-GB" dirty="0"/>
              <a:t>9.4 Postponed and Abandoned Matches</a:t>
            </a:r>
          </a:p>
          <a:p>
            <a:endParaRPr lang="en-GB" sz="1800" spc="20" dirty="0">
              <a:solidFill>
                <a:srgbClr val="000000"/>
              </a:solidFill>
              <a:latin typeface="FS Jack" panose="02000503000000020004" pitchFamily="50" charset="0"/>
              <a:ea typeface="Times New Roman" panose="02020603050405020304" pitchFamily="18" charset="0"/>
              <a:cs typeface="Arial" panose="020B0604020202020204" pitchFamily="34" charset="0"/>
            </a:endParaRPr>
          </a:p>
          <a:p>
            <a:r>
              <a:rPr lang="en-GB" sz="1800" spc="20" dirty="0">
                <a:solidFill>
                  <a:srgbClr val="000000"/>
                </a:solidFill>
                <a:latin typeface="FS Jack" panose="02000503000000020004" pitchFamily="50" charset="0"/>
                <a:ea typeface="Times New Roman" panose="02020603050405020304" pitchFamily="18" charset="0"/>
                <a:cs typeface="Arial" panose="020B0604020202020204" pitchFamily="34" charset="0"/>
              </a:rPr>
              <a:t>When a match has been postponed or is abandoned before the completion of 80-minutes and neither Club being at fault, it shall be played on the next regional fixture weekend </a:t>
            </a:r>
            <a:r>
              <a:rPr lang="en-GB" sz="18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unless otherwise directed by The Association. If the first match be again postponed, it shall be played as directed by The Association</a:t>
            </a:r>
            <a:r>
              <a:rPr lang="en-GB" sz="1800" dirty="0">
                <a:solidFill>
                  <a:srgbClr val="FF0000"/>
                </a:solidFill>
              </a:rPr>
              <a:t>.</a:t>
            </a:r>
          </a:p>
          <a:p>
            <a:endParaRPr lang="en-GB" sz="1800" dirty="0">
              <a:solidFill>
                <a:srgbClr val="FF0000"/>
              </a:solidFill>
            </a:endParaRPr>
          </a:p>
          <a:p>
            <a:r>
              <a:rPr lang="en-GB" sz="18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When a match has been abandoned after it has commenced but before it has been completed, when one or both Clubs being at fault, the Sub-Committee shall deal with the matter as it sees fit in its absolute discretion. The Sub-Committee shall have the power to vary these arrangements if it is deemed necessary.</a:t>
            </a:r>
            <a:endParaRPr lang="en-GB" sz="1800" dirty="0">
              <a:solidFill>
                <a:srgbClr val="FF0000"/>
              </a:solidFill>
            </a:endParaRPr>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chemeClr val="accent6">
              <a:lumMod val="75000"/>
            </a:schemeClr>
          </a:solidFill>
        </p:spPr>
        <p:txBody>
          <a:bodyPr wrap="square" rtlCol="0">
            <a:spAutoFit/>
          </a:bodyPr>
          <a:lstStyle/>
          <a:p>
            <a:r>
              <a:rPr lang="en-GB" sz="2800" dirty="0">
                <a:solidFill>
                  <a:schemeClr val="bg1"/>
                </a:solidFill>
              </a:rPr>
              <a:t>FA Girls Youth Cup &amp; Plate Rules update </a:t>
            </a:r>
          </a:p>
        </p:txBody>
      </p:sp>
    </p:spTree>
    <p:extLst>
      <p:ext uri="{BB962C8B-B14F-4D97-AF65-F5344CB8AC3E}">
        <p14:creationId xmlns:p14="http://schemas.microsoft.com/office/powerpoint/2010/main" val="351496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27485"/>
            <a:ext cx="7920880" cy="4104456"/>
          </a:xfrm>
        </p:spPr>
        <p:txBody>
          <a:bodyPr/>
          <a:lstStyle/>
          <a:p>
            <a:r>
              <a:rPr lang="en-GB" dirty="0"/>
              <a:t>12. Eligibility of Players </a:t>
            </a:r>
          </a:p>
          <a:p>
            <a:endParaRPr lang="en-GB" sz="1400" spc="20" dirty="0">
              <a:latin typeface="FS Jack" panose="02000503000000020004" pitchFamily="50" charset="0"/>
              <a:ea typeface="Times New Roman" panose="02020603050405020304" pitchFamily="18" charset="0"/>
              <a:cs typeface="Arial" panose="020B0604020202020204" pitchFamily="34" charset="0"/>
            </a:endParaRPr>
          </a:p>
          <a:p>
            <a:r>
              <a:rPr lang="en-GB" sz="1400" spc="20" dirty="0">
                <a:latin typeface="FS Jack" panose="02000503000000020004" pitchFamily="50" charset="0"/>
                <a:ea typeface="Times New Roman" panose="02020603050405020304" pitchFamily="18" charset="0"/>
                <a:cs typeface="Arial" panose="020B0604020202020204" pitchFamily="34" charset="0"/>
              </a:rPr>
              <a:t>12.3 Should any nominated player or substitute sustain an injury after the submission of the Official Team Sheet to the Referee and before the kick-off, she may be replaced without fine</a:t>
            </a:r>
            <a:r>
              <a:rPr lang="en-GB" sz="1400" b="1" spc="20" dirty="0">
                <a:latin typeface="FS Jack" panose="02000503000000020004" pitchFamily="50" charset="0"/>
                <a:ea typeface="Times New Roman" panose="02020603050405020304" pitchFamily="18" charset="0"/>
                <a:cs typeface="Arial" panose="020B0604020202020204" pitchFamily="34" charset="0"/>
              </a:rPr>
              <a:t>,</a:t>
            </a:r>
            <a:r>
              <a:rPr lang="en-GB" sz="1400" spc="20" dirty="0">
                <a:latin typeface="FS Jack" panose="02000503000000020004" pitchFamily="50" charset="0"/>
                <a:ea typeface="Times New Roman" panose="02020603050405020304" pitchFamily="18" charset="0"/>
                <a:cs typeface="Arial" panose="020B0604020202020204" pitchFamily="34" charset="0"/>
              </a:rPr>
              <a:t> provided the Referee and opponents are informed before the commencement of the match. </a:t>
            </a:r>
            <a:r>
              <a:rPr lang="en-GB" sz="1400" dirty="0">
                <a:solidFill>
                  <a:srgbClr val="FF0000"/>
                </a:solidFill>
                <a:latin typeface="FS Jack" panose="02000503000000020004" pitchFamily="50" charset="0"/>
                <a:ea typeface="Times New Roman" panose="02020603050405020304" pitchFamily="18" charset="0"/>
                <a:cs typeface="Calibri" panose="020F0502020204030204" pitchFamily="34" charset="0"/>
              </a:rPr>
              <a:t>No player shall be eligible to take part in a match unless their name appears on the Official Team Sheet</a:t>
            </a:r>
            <a:r>
              <a:rPr lang="en-GB" sz="1400" dirty="0">
                <a:latin typeface="FS Jack" panose="02000503000000020004" pitchFamily="50" charset="0"/>
                <a:ea typeface="Times New Roman" panose="02020603050405020304" pitchFamily="18" charset="0"/>
                <a:cs typeface="Calibri" panose="020F0502020204030204" pitchFamily="34" charset="0"/>
              </a:rPr>
              <a:t>.</a:t>
            </a:r>
          </a:p>
          <a:p>
            <a:endParaRPr lang="en-GB" sz="1800" dirty="0">
              <a:solidFill>
                <a:srgbClr val="FF0000"/>
              </a:solidFill>
              <a:latin typeface="FS Jack" panose="02000503000000020004" pitchFamily="50" charset="0"/>
              <a:cs typeface="Calibri" panose="020F0502020204030204" pitchFamily="34" charset="0"/>
            </a:endParaRPr>
          </a:p>
          <a:p>
            <a:r>
              <a:rPr lang="en-GB" sz="1400" spc="20" dirty="0">
                <a:latin typeface="FS Jack" panose="02000503000000020004" pitchFamily="50" charset="0"/>
                <a:ea typeface="Times New Roman" panose="02020603050405020304" pitchFamily="18" charset="0"/>
                <a:cs typeface="Arial" panose="020B0604020202020204" pitchFamily="34" charset="0"/>
              </a:rPr>
              <a:t>12.6</a:t>
            </a:r>
            <a:r>
              <a:rPr lang="en-GB" sz="1400" dirty="0">
                <a:solidFill>
                  <a:srgbClr val="FF0000"/>
                </a:solidFill>
                <a:latin typeface="FS Jack" panose="02000503000000020004" pitchFamily="50" charset="0"/>
                <a:cs typeface="Calibri" panose="020F0502020204030204" pitchFamily="34" charset="0"/>
              </a:rPr>
              <a:t> </a:t>
            </a:r>
            <a:r>
              <a:rPr lang="en-GB" sz="1400" spc="20" dirty="0">
                <a:latin typeface="FS Jack" panose="02000503000000020004" pitchFamily="50" charset="0"/>
                <a:ea typeface="Times New Roman" panose="02020603050405020304" pitchFamily="18" charset="0"/>
                <a:cs typeface="Arial" panose="020B0604020202020204" pitchFamily="34" charset="0"/>
              </a:rPr>
              <a:t>All players must have been eligible to play in the original tie in order to play in a replayed or postponed match; however a player who has been suspended according to the disciplinary procedures under the Rules of The Association may play in a postponed, or replayed match after the term of </a:t>
            </a:r>
            <a:r>
              <a:rPr lang="en-GB" sz="1400" spc="20" dirty="0">
                <a:solidFill>
                  <a:srgbClr val="000000"/>
                </a:solidFill>
                <a:latin typeface="FS Jack" panose="02000503000000020004" pitchFamily="50" charset="0"/>
                <a:ea typeface="Times New Roman" panose="02020603050405020304" pitchFamily="18" charset="0"/>
                <a:cs typeface="Arial" panose="020B0604020202020204" pitchFamily="34" charset="0"/>
              </a:rPr>
              <a:t>her</a:t>
            </a:r>
            <a:r>
              <a:rPr lang="en-GB" sz="1400" spc="20" dirty="0">
                <a:latin typeface="FS Jack" panose="02000503000000020004" pitchFamily="50" charset="0"/>
                <a:ea typeface="Times New Roman" panose="02020603050405020304" pitchFamily="18" charset="0"/>
                <a:cs typeface="Arial" panose="020B0604020202020204" pitchFamily="34" charset="0"/>
              </a:rPr>
              <a:t> suspension has expired.</a:t>
            </a:r>
            <a:r>
              <a:rPr lang="en-GB" sz="1400" dirty="0">
                <a:latin typeface="FS Jack" panose="02000503000000020004" pitchFamily="50" charset="0"/>
                <a:ea typeface="Calibri" panose="020F0502020204030204" pitchFamily="34" charset="0"/>
                <a:cs typeface="Times New Roman" panose="02020603050405020304" pitchFamily="18" charset="0"/>
              </a:rPr>
              <a:t> </a:t>
            </a:r>
            <a:r>
              <a:rPr lang="en-US" sz="1400" dirty="0">
                <a:solidFill>
                  <a:srgbClr val="FF0000"/>
                </a:solidFill>
                <a:latin typeface="FS Jack" panose="02000503000000020004" pitchFamily="50" charset="0"/>
                <a:ea typeface="Calibri" panose="020F0502020204030204" pitchFamily="34" charset="0"/>
                <a:cs typeface="Times New Roman" panose="02020603050405020304" pitchFamily="18" charset="0"/>
              </a:rPr>
              <a:t>In the event of a postponement or abandonment of a match, a Club may request dispensation from the Sub-Committee to select a replacement goalkeeper who is a registered player but was not a registered player prior to the “Registration Deadline” (as defined below). Any such request must be made to The Association in writing and received no later than 24 hours before the scheduled commencement of the relevant match. Dispensation will be at the complete discretion of the Sub-Committee</a:t>
            </a:r>
            <a:r>
              <a:rPr lang="en-US" sz="1400" dirty="0">
                <a:solidFill>
                  <a:srgbClr val="FF0000"/>
                </a:solidFill>
                <a:latin typeface="Univers" panose="020B0503020202020204" pitchFamily="34" charset="0"/>
                <a:ea typeface="Calibri" panose="020F0502020204030204" pitchFamily="34" charset="0"/>
                <a:cs typeface="Times New Roman" panose="02020603050405020304" pitchFamily="18" charset="0"/>
              </a:rPr>
              <a:t>.</a:t>
            </a:r>
            <a:endParaRPr lang="en-GB" sz="1400" dirty="0">
              <a:solidFill>
                <a:srgbClr val="FF0000"/>
              </a:solidFill>
            </a:endParaRPr>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chemeClr val="accent6">
              <a:lumMod val="75000"/>
            </a:schemeClr>
          </a:solidFill>
        </p:spPr>
        <p:txBody>
          <a:bodyPr wrap="square" rtlCol="0">
            <a:spAutoFit/>
          </a:bodyPr>
          <a:lstStyle/>
          <a:p>
            <a:r>
              <a:rPr lang="en-GB" sz="2800" dirty="0">
                <a:solidFill>
                  <a:schemeClr val="bg1"/>
                </a:solidFill>
              </a:rPr>
              <a:t>FA Girls Youth Cup &amp; Plate Rules Update </a:t>
            </a:r>
          </a:p>
        </p:txBody>
      </p:sp>
    </p:spTree>
    <p:extLst>
      <p:ext uri="{BB962C8B-B14F-4D97-AF65-F5344CB8AC3E}">
        <p14:creationId xmlns:p14="http://schemas.microsoft.com/office/powerpoint/2010/main" val="4068294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27485"/>
            <a:ext cx="8064896" cy="4104456"/>
          </a:xfrm>
        </p:spPr>
        <p:txBody>
          <a:bodyPr/>
          <a:lstStyle/>
          <a:p>
            <a:r>
              <a:rPr lang="en-GB" dirty="0"/>
              <a:t>12.8 Eligibility of Players </a:t>
            </a:r>
          </a:p>
          <a:p>
            <a:endParaRPr lang="en-US" sz="1200" spc="2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endParaRPr>
          </a:p>
          <a:p>
            <a:r>
              <a:rPr lang="en-GB" sz="1200" spc="20" dirty="0">
                <a:latin typeface="FS Jack" panose="02000503000000020004" pitchFamily="50" charset="0"/>
                <a:ea typeface="Times New Roman" panose="02020603050405020304" pitchFamily="18" charset="0"/>
                <a:cs typeface="Times New Roman" panose="02020603050405020304" pitchFamily="18" charset="0"/>
              </a:rPr>
              <a:t>In all Rounds of the Competitions a player shall be a “registered player” of his Club under the Rules of the Competition.</a:t>
            </a:r>
            <a:r>
              <a:rPr lang="en-GB" sz="1200" spc="20" dirty="0">
                <a:latin typeface="Univers" panose="020B0503020202020204" pitchFamily="34" charset="0"/>
                <a:ea typeface="Times New Roman" panose="02020603050405020304" pitchFamily="18" charset="0"/>
                <a:cs typeface="Times New Roman" panose="02020603050405020304" pitchFamily="18" charset="0"/>
              </a:rPr>
              <a:t>  </a:t>
            </a:r>
            <a:endParaRPr lang="en-GB" sz="1200" spc="20" dirty="0">
              <a:latin typeface="Times"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GB" sz="1200" dirty="0">
                <a:latin typeface="FS Jack" panose="02000503000000020004" pitchFamily="50" charset="0"/>
                <a:ea typeface="Times New Roman" panose="02020603050405020304" pitchFamily="18" charset="0"/>
                <a:cs typeface="Times New Roman" panose="02020603050405020304" pitchFamily="18" charset="0"/>
              </a:rPr>
              <a:t>(a)	A “registered player” is one who is registered for the competing Club with a League in which it competes in the current season. Any such registration </a:t>
            </a:r>
            <a:r>
              <a:rPr lang="en-GB" sz="1200" dirty="0">
                <a:latin typeface="FS Jack" panose="02000503000000020004" pitchFamily="50" charset="0"/>
                <a:ea typeface="Times New Roman" panose="02020603050405020304" pitchFamily="18" charset="0"/>
                <a:cs typeface="Arial" panose="020B0604020202020204" pitchFamily="34" charset="0"/>
              </a:rPr>
              <a:t>(with all relevant documents completed) </a:t>
            </a:r>
            <a:r>
              <a:rPr lang="en-GB" sz="1200" dirty="0">
                <a:latin typeface="FS Jack" panose="02000503000000020004" pitchFamily="50" charset="0"/>
                <a:ea typeface="Times New Roman" panose="02020603050405020304" pitchFamily="18" charset="0"/>
                <a:cs typeface="Times New Roman" panose="02020603050405020304" pitchFamily="18" charset="0"/>
              </a:rPr>
              <a:t>must have been received by The Association or League by 4pm the day prior to the match, (the “Registration Deadline”). </a:t>
            </a:r>
            <a:r>
              <a:rPr lang="en-GB" sz="1200" dirty="0">
                <a:latin typeface="FS Jack" panose="02000503000000020004" pitchFamily="50" charset="0"/>
                <a:ea typeface="Times New Roman" panose="02020603050405020304" pitchFamily="18" charset="0"/>
                <a:cs typeface="Arial" panose="020B0604020202020204" pitchFamily="34" charset="0"/>
              </a:rPr>
              <a:t>The League must also have confirmed in writing to the Club that the registration has been accepted for the player to be eligible to play in the match. The player must also still be registered with the Club which submitted the application as at the date of the match. The League may confirm its acceptance of a registration after the Registration Deadline provided that such registration was received, along with all relevant documents, by the Registration Deadline. However, if the League has not confirmed in writing its acceptance of a registration 75 minutes before the scheduled commencement of the match, the player shall not be eligible to play in the match.</a:t>
            </a:r>
            <a:endParaRPr lang="en-GB" sz="1200" dirty="0">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br>
              <a:rPr lang="en-GB" sz="1200" dirty="0">
                <a:latin typeface="FS Jack" panose="02000503000000020004" pitchFamily="50" charset="0"/>
                <a:ea typeface="Times New Roman" panose="02020603050405020304" pitchFamily="18" charset="0"/>
                <a:cs typeface="Arial" panose="020B0604020202020204" pitchFamily="34" charset="0"/>
              </a:rPr>
            </a:br>
            <a:r>
              <a:rPr lang="en-GB" sz="1200" dirty="0">
                <a:latin typeface="FS Jack" panose="02000503000000020004" pitchFamily="50" charset="0"/>
                <a:ea typeface="Times New Roman" panose="02020603050405020304" pitchFamily="18" charset="0"/>
                <a:cs typeface="Times New Roman" panose="02020603050405020304" pitchFamily="18" charset="0"/>
              </a:rPr>
              <a:t>(b)	In order to be eligible to play in the Final, players must have been correctly registered by 4pm the day prior on the scheduled commencement of the Semi Final.</a:t>
            </a:r>
          </a:p>
          <a:p>
            <a:pPr>
              <a:spcBef>
                <a:spcPts val="300"/>
              </a:spcBef>
              <a:spcAft>
                <a:spcPts val="300"/>
              </a:spcAft>
            </a:pPr>
            <a:r>
              <a:rPr lang="en-GB" sz="1200" dirty="0">
                <a:latin typeface="FS Jack" panose="02000503000000020004" pitchFamily="50" charset="0"/>
                <a:ea typeface="Times New Roman" panose="02020603050405020304" pitchFamily="18" charset="0"/>
                <a:cs typeface="Times New Roman" panose="02020603050405020304" pitchFamily="18" charset="0"/>
              </a:rPr>
              <a:t>(C)	</a:t>
            </a:r>
            <a:r>
              <a:rPr lang="en-GB" sz="1200" spc="20" dirty="0">
                <a:latin typeface="FS Jack" panose="02000503000000020004" pitchFamily="50" charset="0"/>
                <a:ea typeface="Times New Roman" panose="02020603050405020304" pitchFamily="18" charset="0"/>
                <a:cs typeface="Arial" panose="020B0604020202020204" pitchFamily="34" charset="0"/>
              </a:rPr>
              <a:t>It is the responsibility of each Club to ensure that any Player signing registration documents for that Club has, where necessary, the required International Transfer Certificate. </a:t>
            </a:r>
            <a:r>
              <a:rPr lang="en-GB" sz="1200" dirty="0">
                <a:latin typeface="FS Jack" panose="02000503000000020004" pitchFamily="50" charset="0"/>
                <a:ea typeface="Times New Roman" panose="02020603050405020304" pitchFamily="18" charset="0"/>
                <a:cs typeface="Times New Roman" panose="02020603050405020304" pitchFamily="18" charset="0"/>
              </a:rPr>
              <a:t>An International Transfer Certificate for Players coming from overseas associations (including Wales, Scotland, Northern Ireland and the Republic of Ireland) </a:t>
            </a:r>
            <a:r>
              <a:rPr lang="en-GB" sz="1200" b="1" dirty="0">
                <a:latin typeface="FS Jack" panose="02000503000000020004" pitchFamily="50" charset="0"/>
                <a:ea typeface="Times New Roman" panose="02020603050405020304" pitchFamily="18" charset="0"/>
                <a:cs typeface="Times New Roman" panose="02020603050405020304" pitchFamily="18" charset="0"/>
              </a:rPr>
              <a:t>must be received by 4pm the day before the scheduled commencement of the match for the Player’s registration to be valid.</a:t>
            </a:r>
            <a:endParaRPr lang="en-GB" sz="1200" dirty="0">
              <a:latin typeface="FS Jack" panose="02000503000000020004" pitchFamily="50" charset="0"/>
              <a:ea typeface="Times New Roman" panose="02020603050405020304" pitchFamily="18" charset="0"/>
              <a:cs typeface="Times New Roman" panose="02020603050405020304" pitchFamily="18" charset="0"/>
            </a:endParaRPr>
          </a:p>
          <a:p>
            <a:pPr>
              <a:spcBef>
                <a:spcPts val="300"/>
              </a:spcBef>
              <a:spcAft>
                <a:spcPts val="300"/>
              </a:spcAft>
            </a:pPr>
            <a:endParaRPr lang="en-GB" sz="1200" dirty="0">
              <a:latin typeface="Arial" panose="020B0604020202020204" pitchFamily="34" charset="0"/>
              <a:ea typeface="Times New Roman" panose="02020603050405020304" pitchFamily="18" charset="0"/>
              <a:cs typeface="Times New Roman" panose="02020603050405020304" pitchFamily="18" charset="0"/>
            </a:endParaRPr>
          </a:p>
          <a:p>
            <a:r>
              <a:rPr lang="en-US" sz="1800" dirty="0"/>
              <a:t> </a:t>
            </a:r>
            <a:endParaRPr lang="en-GB" sz="18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chemeClr val="accent6">
              <a:lumMod val="75000"/>
            </a:schemeClr>
          </a:solidFill>
        </p:spPr>
        <p:txBody>
          <a:bodyPr wrap="square" rtlCol="0">
            <a:spAutoFit/>
          </a:bodyPr>
          <a:lstStyle/>
          <a:p>
            <a:r>
              <a:rPr lang="en-GB" sz="2800" dirty="0">
                <a:solidFill>
                  <a:schemeClr val="bg1"/>
                </a:solidFill>
              </a:rPr>
              <a:t>FA Girls Youth Cup &amp; Plate Rules Update </a:t>
            </a:r>
          </a:p>
        </p:txBody>
      </p:sp>
    </p:spTree>
    <p:extLst>
      <p:ext uri="{BB962C8B-B14F-4D97-AF65-F5344CB8AC3E}">
        <p14:creationId xmlns:p14="http://schemas.microsoft.com/office/powerpoint/2010/main" val="86253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243509"/>
            <a:ext cx="8064896" cy="3541712"/>
          </a:xfrm>
        </p:spPr>
        <p:txBody>
          <a:bodyPr/>
          <a:lstStyle/>
          <a:p>
            <a:r>
              <a:rPr lang="en-GB" dirty="0"/>
              <a:t>12.9 Eligibility of Players </a:t>
            </a:r>
          </a:p>
          <a:p>
            <a:r>
              <a:rPr lang="en-US" sz="1800" dirty="0"/>
              <a:t> </a:t>
            </a:r>
            <a:endParaRPr lang="en-GB" sz="1800" dirty="0"/>
          </a:p>
          <a:p>
            <a:r>
              <a:rPr lang="en-GB" sz="1800" dirty="0">
                <a:latin typeface="FS Jack" panose="02000503000000020004" pitchFamily="50" charset="0"/>
                <a:ea typeface="Times New Roman" panose="02020603050405020304" pitchFamily="18" charset="0"/>
                <a:cs typeface="Times New Roman" panose="02020603050405020304" pitchFamily="18" charset="0"/>
              </a:rPr>
              <a:t>Players are eligible to take part who have reached the age of 14 years by midnight on 31 August of the current season and not reached the age of 16 years as at midnight on 31 August of the current season. A Club wishing to play a player born after 1 September 2006 must put such request to The Association in writing and must be a duly registered player no later than 4pm the day before the scheduled commencement of the relevant match.</a:t>
            </a:r>
            <a:endParaRPr lang="en-GB" sz="18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chemeClr val="accent6">
              <a:lumMod val="75000"/>
            </a:schemeClr>
          </a:solidFill>
        </p:spPr>
        <p:txBody>
          <a:bodyPr wrap="square" rtlCol="0">
            <a:spAutoFit/>
          </a:bodyPr>
          <a:lstStyle/>
          <a:p>
            <a:r>
              <a:rPr lang="en-GB" sz="2800" dirty="0">
                <a:solidFill>
                  <a:schemeClr val="bg1"/>
                </a:solidFill>
              </a:rPr>
              <a:t>FA Girls Youth Cup &amp; Plate Rules Update </a:t>
            </a:r>
          </a:p>
        </p:txBody>
      </p:sp>
    </p:spTree>
    <p:extLst>
      <p:ext uri="{BB962C8B-B14F-4D97-AF65-F5344CB8AC3E}">
        <p14:creationId xmlns:p14="http://schemas.microsoft.com/office/powerpoint/2010/main" val="396133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243509"/>
            <a:ext cx="8064896" cy="3744416"/>
          </a:xfrm>
        </p:spPr>
        <p:txBody>
          <a:bodyPr/>
          <a:lstStyle/>
          <a:p>
            <a:r>
              <a:rPr lang="en-GB" dirty="0"/>
              <a:t>15.3 Provision for Match Officials</a:t>
            </a:r>
          </a:p>
          <a:p>
            <a:r>
              <a:rPr lang="en-US" sz="1800" dirty="0"/>
              <a:t> </a:t>
            </a:r>
            <a:endParaRPr lang="en-GB" sz="1800" dirty="0"/>
          </a:p>
          <a:p>
            <a:r>
              <a:rPr lang="en-GB" sz="1800" spc="20" dirty="0">
                <a:latin typeface="FS Jack" panose="02000503000000020004" pitchFamily="50" charset="0"/>
                <a:ea typeface="Times New Roman" panose="02020603050405020304" pitchFamily="18" charset="0"/>
                <a:cs typeface="Arial" panose="020B0604020202020204" pitchFamily="34" charset="0"/>
              </a:rPr>
              <a:t>15.3 In the event of any of the Match Officials failing to arrive or being incapacitated, </a:t>
            </a:r>
            <a:r>
              <a:rPr lang="en-GB" sz="18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it shall be completed under the control of the remaining Match Officials and the most senior Assistant Referee must take charge. Any substitute agreed to assume Assistant Referee duties shall be considered a Match Official for the purposes of that match.</a:t>
            </a:r>
          </a:p>
          <a:p>
            <a:endParaRPr lang="en-GB" sz="1800" dirty="0">
              <a:solidFill>
                <a:srgbClr val="FF0000"/>
              </a:solidFill>
              <a:latin typeface="FS Jack" panose="02000503000000020004" pitchFamily="50" charset="0"/>
              <a:cs typeface="Times New Roman" panose="02020603050405020304" pitchFamily="18" charset="0"/>
            </a:endParaRPr>
          </a:p>
          <a:p>
            <a:r>
              <a:rPr lang="en-GB" sz="1800" dirty="0">
                <a:solidFill>
                  <a:srgbClr val="FF0000"/>
                </a:solidFill>
                <a:latin typeface="FS Jack" panose="02000503000000020004" pitchFamily="50" charset="0"/>
                <a:cs typeface="Times New Roman" panose="02020603050405020304" pitchFamily="18" charset="0"/>
              </a:rPr>
              <a:t>15.6 </a:t>
            </a:r>
            <a:r>
              <a:rPr lang="en-GB" sz="18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In the event of The Association giving permission for a pitch inspection prior to a match, by an Official other than the Match Referee, such Official shall be entitled to expenses only (</a:t>
            </a:r>
            <a:r>
              <a:rPr lang="en-GB" sz="1800" dirty="0">
                <a:solidFill>
                  <a:srgbClr val="FF0000"/>
                </a:solidFill>
                <a:latin typeface="FS Jack" panose="02000503000000020004" pitchFamily="50" charset="0"/>
                <a:ea typeface="Times New Roman" panose="02020603050405020304" pitchFamily="18" charset="0"/>
                <a:cs typeface="Arial" panose="020B0604020202020204" pitchFamily="34" charset="0"/>
              </a:rPr>
              <a:t>40p per mile expenses to a maximum of 200 miles</a:t>
            </a:r>
            <a:r>
              <a:rPr lang="en-GB" sz="1800" dirty="0">
                <a:solidFill>
                  <a:srgbClr val="FF0000"/>
                </a:solidFill>
                <a:latin typeface="FS Jack" panose="02000503000000020004" pitchFamily="50" charset="0"/>
                <a:ea typeface="Times New Roman" panose="02020603050405020304" pitchFamily="18" charset="0"/>
                <a:cs typeface="Times New Roman" panose="02020603050405020304" pitchFamily="18" charset="0"/>
              </a:rPr>
              <a:t>). The Home Club will pay any expenses.</a:t>
            </a:r>
            <a:endParaRPr lang="en-GB" sz="1800" dirty="0"/>
          </a:p>
        </p:txBody>
      </p:sp>
      <p:sp>
        <p:nvSpPr>
          <p:cNvPr id="2" name="AutoShape 2" descr="Image result for football pitch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Content Placeholder 4"/>
          <p:cNvSpPr txBox="1">
            <a:spLocks noGrp="1"/>
          </p:cNvSpPr>
          <p:nvPr>
            <p:ph sz="half" idx="10"/>
          </p:nvPr>
        </p:nvSpPr>
        <p:spPr>
          <a:xfrm>
            <a:off x="467544" y="379413"/>
            <a:ext cx="8208912" cy="523220"/>
          </a:xfrm>
          <a:prstGeom prst="rect">
            <a:avLst/>
          </a:prstGeom>
          <a:solidFill>
            <a:schemeClr val="accent6">
              <a:lumMod val="75000"/>
            </a:schemeClr>
          </a:solidFill>
        </p:spPr>
        <p:txBody>
          <a:bodyPr wrap="square" rtlCol="0">
            <a:spAutoFit/>
          </a:bodyPr>
          <a:lstStyle/>
          <a:p>
            <a:r>
              <a:rPr lang="en-GB" sz="2800" dirty="0">
                <a:solidFill>
                  <a:schemeClr val="bg1"/>
                </a:solidFill>
              </a:rPr>
              <a:t>FA Girls Youth Cup &amp; Plate Rules Update </a:t>
            </a:r>
          </a:p>
        </p:txBody>
      </p:sp>
    </p:spTree>
    <p:extLst>
      <p:ext uri="{BB962C8B-B14F-4D97-AF65-F5344CB8AC3E}">
        <p14:creationId xmlns:p14="http://schemas.microsoft.com/office/powerpoint/2010/main" val="213248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p:spPr>
        <p:txBody>
          <a:bodyPr>
            <a:normAutofit/>
          </a:bodyPr>
          <a:lstStyle/>
          <a:p>
            <a:pPr>
              <a:lnSpc>
                <a:spcPct val="90000"/>
              </a:lnSpc>
            </a:pPr>
            <a:r>
              <a:rPr lang="en-GB" sz="1500" dirty="0"/>
              <a:t>5.1 Player Recruitment </a:t>
            </a:r>
          </a:p>
          <a:p>
            <a:pPr>
              <a:lnSpc>
                <a:spcPct val="90000"/>
              </a:lnSpc>
            </a:pPr>
            <a:endParaRPr lang="en-GB" sz="1500" dirty="0"/>
          </a:p>
          <a:p>
            <a:pPr>
              <a:lnSpc>
                <a:spcPct val="90000"/>
              </a:lnSpc>
            </a:pPr>
            <a:r>
              <a:rPr lang="en-US" sz="1500" dirty="0"/>
              <a:t>Regional Talent Clubs will support and develop players across the following ages and stages. All age groups will be aligned to the whole club player pathway. The Regional Talent Club must register a minimum of four teams and requisite number of players across the following age groups:</a:t>
            </a:r>
            <a:endParaRPr lang="en-GB" sz="1500" dirty="0"/>
          </a:p>
          <a:p>
            <a:pPr>
              <a:lnSpc>
                <a:spcPct val="90000"/>
              </a:lnSpc>
            </a:pPr>
            <a:r>
              <a:rPr lang="en-US" sz="1500" dirty="0"/>
              <a:t> </a:t>
            </a:r>
            <a:endParaRPr lang="en-GB" sz="1500" dirty="0"/>
          </a:p>
          <a:p>
            <a:pPr>
              <a:lnSpc>
                <a:spcPct val="90000"/>
              </a:lnSpc>
            </a:pPr>
            <a:r>
              <a:rPr lang="en-US" sz="1500" dirty="0"/>
              <a:t>The following age groups are mandatory and must be registered;</a:t>
            </a:r>
          </a:p>
          <a:p>
            <a:pPr>
              <a:lnSpc>
                <a:spcPct val="90000"/>
              </a:lnSpc>
            </a:pPr>
            <a:endParaRPr lang="en-US" sz="1500" dirty="0"/>
          </a:p>
          <a:p>
            <a:pPr>
              <a:lnSpc>
                <a:spcPct val="90000"/>
              </a:lnSpc>
            </a:pPr>
            <a:r>
              <a:rPr lang="en-US" sz="1500" dirty="0"/>
              <a:t> </a:t>
            </a:r>
            <a:endParaRPr lang="en-GB" sz="1500" dirty="0"/>
          </a:p>
        </p:txBody>
      </p:sp>
      <p:sp>
        <p:nvSpPr>
          <p:cNvPr id="6" name="Content Placeholder 4"/>
          <p:cNvSpPr txBox="1">
            <a:spLocks noGrp="1"/>
          </p:cNvSpPr>
          <p:nvPr>
            <p:ph sz="half" idx="10"/>
          </p:nvPr>
        </p:nvSpPr>
        <p:spPr>
          <a:xfrm>
            <a:off x="467544" y="379413"/>
            <a:ext cx="8208912" cy="864096"/>
          </a:xfrm>
        </p:spPr>
        <p:txBody>
          <a:bodyPr rtlCol="0">
            <a:normAutofit/>
          </a:bodyPr>
          <a:lstStyle/>
          <a:p>
            <a:r>
              <a:rPr lang="en-GB"/>
              <a:t>Tier Programme Regulations Update </a:t>
            </a:r>
            <a:endParaRPr lang="en-GB" b="1"/>
          </a:p>
        </p:txBody>
      </p:sp>
      <p:graphicFrame>
        <p:nvGraphicFramePr>
          <p:cNvPr id="2" name="Table 1">
            <a:extLst>
              <a:ext uri="{FF2B5EF4-FFF2-40B4-BE49-F238E27FC236}">
                <a16:creationId xmlns:a16="http://schemas.microsoft.com/office/drawing/2014/main" id="{AB1F00B4-F80F-4E8E-9C43-B474C1FACA26}"/>
              </a:ext>
            </a:extLst>
          </p:cNvPr>
          <p:cNvGraphicFramePr>
            <a:graphicFrameLocks noGrp="1"/>
          </p:cNvGraphicFramePr>
          <p:nvPr>
            <p:extLst>
              <p:ext uri="{D42A27DB-BD31-4B8C-83A1-F6EECF244321}">
                <p14:modId xmlns:p14="http://schemas.microsoft.com/office/powerpoint/2010/main" val="1760631389"/>
              </p:ext>
            </p:extLst>
          </p:nvPr>
        </p:nvGraphicFramePr>
        <p:xfrm>
          <a:off x="4648200" y="2063287"/>
          <a:ext cx="4038602" cy="1920214"/>
        </p:xfrm>
        <a:graphic>
          <a:graphicData uri="http://schemas.openxmlformats.org/drawingml/2006/table">
            <a:tbl>
              <a:tblPr firstRow="1" firstCol="1" bandRow="1"/>
              <a:tblGrid>
                <a:gridCol w="975369">
                  <a:extLst>
                    <a:ext uri="{9D8B030D-6E8A-4147-A177-3AD203B41FA5}">
                      <a16:colId xmlns:a16="http://schemas.microsoft.com/office/drawing/2014/main" val="4079293818"/>
                    </a:ext>
                  </a:extLst>
                </a:gridCol>
                <a:gridCol w="1082684">
                  <a:extLst>
                    <a:ext uri="{9D8B030D-6E8A-4147-A177-3AD203B41FA5}">
                      <a16:colId xmlns:a16="http://schemas.microsoft.com/office/drawing/2014/main" val="856420796"/>
                    </a:ext>
                  </a:extLst>
                </a:gridCol>
                <a:gridCol w="1082684">
                  <a:extLst>
                    <a:ext uri="{9D8B030D-6E8A-4147-A177-3AD203B41FA5}">
                      <a16:colId xmlns:a16="http://schemas.microsoft.com/office/drawing/2014/main" val="3304071643"/>
                    </a:ext>
                  </a:extLst>
                </a:gridCol>
                <a:gridCol w="897865">
                  <a:extLst>
                    <a:ext uri="{9D8B030D-6E8A-4147-A177-3AD203B41FA5}">
                      <a16:colId xmlns:a16="http://schemas.microsoft.com/office/drawing/2014/main" val="3262910359"/>
                    </a:ext>
                  </a:extLst>
                </a:gridCol>
              </a:tblGrid>
              <a:tr h="716146">
                <a:tc>
                  <a:txBody>
                    <a:bodyPr/>
                    <a:lstStyle/>
                    <a:p>
                      <a:pPr algn="l" fontAlgn="b">
                        <a:spcBef>
                          <a:spcPts val="0"/>
                        </a:spcBef>
                        <a:spcAft>
                          <a:spcPts val="0"/>
                        </a:spcAft>
                      </a:pPr>
                      <a:r>
                        <a:rPr lang="en-US" sz="2100" b="1" i="0" u="none" strike="noStrike">
                          <a:effectLst/>
                          <a:latin typeface="Calibri" panose="020F0502020204030204" pitchFamily="34" charset="0"/>
                          <a:ea typeface="Times New Roman" panose="02020603050405020304" pitchFamily="18" charset="0"/>
                          <a:cs typeface="Times New Roman" panose="02020603050405020304" pitchFamily="18" charset="0"/>
                        </a:rPr>
                        <a:t>Age Group</a:t>
                      </a: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3400" b="0" i="0" u="none" strike="noStrike">
                        <a:effectLst/>
                        <a:latin typeface="Arial" panose="020B0604020202020204" pitchFamily="34" charset="0"/>
                      </a:endParaRPr>
                    </a:p>
                  </a:txBody>
                  <a:tcPr marL="17886" marR="17886" marT="1788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2100" b="1" i="0" u="none" strike="noStrike">
                          <a:effectLst/>
                          <a:latin typeface="Calibri" panose="020F0502020204030204" pitchFamily="34" charset="0"/>
                          <a:ea typeface="Times New Roman" panose="02020603050405020304" pitchFamily="18" charset="0"/>
                          <a:cs typeface="Times New Roman" panose="02020603050405020304" pitchFamily="18" charset="0"/>
                        </a:rPr>
                        <a:t>Min Players</a:t>
                      </a: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3400" b="0" i="0" u="none" strike="noStrike">
                        <a:effectLst/>
                        <a:latin typeface="Arial" panose="020B0604020202020204" pitchFamily="34" charset="0"/>
                      </a:endParaRPr>
                    </a:p>
                  </a:txBody>
                  <a:tcPr marL="17886" marR="17886" marT="178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2100" b="1" i="0" u="none" strike="noStrike">
                          <a:effectLst/>
                          <a:latin typeface="Calibri" panose="020F0502020204030204" pitchFamily="34" charset="0"/>
                          <a:ea typeface="Times New Roman" panose="02020603050405020304" pitchFamily="18" charset="0"/>
                          <a:cs typeface="Times New Roman" panose="02020603050405020304" pitchFamily="18" charset="0"/>
                        </a:rPr>
                        <a:t>Max Players</a:t>
                      </a: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3400" b="0" i="0" u="none" strike="noStrike">
                        <a:effectLst/>
                        <a:latin typeface="Arial" panose="020B0604020202020204" pitchFamily="34" charset="0"/>
                      </a:endParaRPr>
                    </a:p>
                  </a:txBody>
                  <a:tcPr marL="17886" marR="17886" marT="178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2100" b="1" i="0" u="none" strike="noStrike">
                          <a:effectLst/>
                          <a:latin typeface="Calibri" panose="020F0502020204030204" pitchFamily="34" charset="0"/>
                          <a:ea typeface="Times New Roman" panose="02020603050405020304" pitchFamily="18" charset="0"/>
                          <a:cs typeface="Times New Roman" panose="02020603050405020304" pitchFamily="18" charset="0"/>
                        </a:rPr>
                        <a:t>Age Band</a:t>
                      </a: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3400" b="0" i="0" u="none" strike="noStrike">
                        <a:effectLst/>
                        <a:latin typeface="Arial" panose="020B0604020202020204" pitchFamily="34" charset="0"/>
                      </a:endParaRPr>
                    </a:p>
                  </a:txBody>
                  <a:tcPr marL="17886" marR="17886" marT="1788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230283"/>
                  </a:ext>
                </a:extLst>
              </a:tr>
              <a:tr h="401356">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U16 </a:t>
                      </a:r>
                      <a:endParaRPr lang="en-US" sz="3400" b="0" i="0" u="none" strike="noStrike">
                        <a:effectLst/>
                        <a:latin typeface="Arial" panose="020B0604020202020204" pitchFamily="34" charset="0"/>
                      </a:endParaRPr>
                    </a:p>
                  </a:txBody>
                  <a:tcPr marL="17886" marR="17886" marT="1788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15 </a:t>
                      </a:r>
                      <a:endParaRPr lang="en-US" sz="3400" b="0" i="0" u="none" strike="noStrike">
                        <a:effectLst/>
                        <a:latin typeface="Arial" panose="020B0604020202020204" pitchFamily="34" charset="0"/>
                      </a:endParaRPr>
                    </a:p>
                  </a:txBody>
                  <a:tcPr marL="17886" marR="17886" marT="1788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18 </a:t>
                      </a:r>
                      <a:endParaRPr lang="en-US" sz="3400" b="0" i="0" u="none" strike="noStrike">
                        <a:effectLst/>
                        <a:latin typeface="Arial" panose="020B0604020202020204" pitchFamily="34" charset="0"/>
                      </a:endParaRPr>
                    </a:p>
                  </a:txBody>
                  <a:tcPr marL="17886" marR="17886" marT="1788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Dual   </a:t>
                      </a:r>
                      <a:endParaRPr lang="en-US" sz="3400" b="0" i="0" u="none" strike="noStrike">
                        <a:effectLst/>
                        <a:latin typeface="Arial" panose="020B0604020202020204" pitchFamily="34" charset="0"/>
                      </a:endParaRPr>
                    </a:p>
                  </a:txBody>
                  <a:tcPr marL="17886" marR="17886" marT="1788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4033251"/>
                  </a:ext>
                </a:extLst>
              </a:tr>
              <a:tr h="401356">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U14 </a:t>
                      </a:r>
                      <a:endParaRPr lang="en-US" sz="3400" b="0" i="0" u="none" strike="noStrike">
                        <a:effectLst/>
                        <a:latin typeface="Arial" panose="020B0604020202020204" pitchFamily="34" charset="0"/>
                      </a:endParaRPr>
                    </a:p>
                  </a:txBody>
                  <a:tcPr marL="17886" marR="17886" marT="1788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15 </a:t>
                      </a:r>
                      <a:endParaRPr lang="en-US" sz="3400" b="0" i="0" u="none" strike="noStrike">
                        <a:effectLst/>
                        <a:latin typeface="Arial" panose="020B0604020202020204" pitchFamily="34" charset="0"/>
                      </a:endParaRPr>
                    </a:p>
                  </a:txBody>
                  <a:tcPr marL="17886" marR="17886" marT="17886" marB="0" anchor="ctr">
                    <a:lnL>
                      <a:noFill/>
                    </a:lnL>
                    <a:lnR>
                      <a:noFill/>
                    </a:lnR>
                    <a:lnT>
                      <a:noFill/>
                    </a:lnT>
                    <a:lnB>
                      <a:noFill/>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18 </a:t>
                      </a:r>
                      <a:endParaRPr lang="en-US" sz="3400" b="0" i="0" u="none" strike="noStrike">
                        <a:effectLst/>
                        <a:latin typeface="Arial" panose="020B0604020202020204" pitchFamily="34" charset="0"/>
                      </a:endParaRPr>
                    </a:p>
                  </a:txBody>
                  <a:tcPr marL="17886" marR="17886" marT="17886" marB="0" anchor="ctr">
                    <a:lnL>
                      <a:noFill/>
                    </a:lnL>
                    <a:lnR>
                      <a:noFill/>
                    </a:lnR>
                    <a:lnT>
                      <a:noFill/>
                    </a:lnT>
                    <a:lnB>
                      <a:noFill/>
                    </a:lnB>
                  </a:tcPr>
                </a:tc>
                <a:tc>
                  <a:txBody>
                    <a:bodyPr/>
                    <a:lstStyle/>
                    <a:p>
                      <a:pPr algn="l" fontAlgn="b">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Dual   </a:t>
                      </a:r>
                      <a:endParaRPr lang="en-US" sz="3400" b="0" i="0" u="none" strike="noStrike">
                        <a:effectLst/>
                        <a:latin typeface="Arial" panose="020B0604020202020204" pitchFamily="34" charset="0"/>
                      </a:endParaRPr>
                    </a:p>
                  </a:txBody>
                  <a:tcPr marL="17886" marR="17886" marT="17886"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6401143"/>
                  </a:ext>
                </a:extLst>
              </a:tr>
              <a:tr h="401356">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U12 </a:t>
                      </a:r>
                      <a:endParaRPr lang="en-US" sz="3400" b="0" i="0" u="none" strike="noStrike">
                        <a:effectLst/>
                        <a:latin typeface="Arial" panose="020B0604020202020204" pitchFamily="34" charset="0"/>
                      </a:endParaRPr>
                    </a:p>
                  </a:txBody>
                  <a:tcPr marL="17886" marR="17886" marT="1788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12 </a:t>
                      </a:r>
                      <a:endParaRPr lang="en-US" sz="3400" b="0" i="0" u="none" strike="noStrike">
                        <a:effectLst/>
                        <a:latin typeface="Arial" panose="020B0604020202020204" pitchFamily="34" charset="0"/>
                      </a:endParaRPr>
                    </a:p>
                  </a:txBody>
                  <a:tcPr marL="17886" marR="17886" marT="1788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Times New Roman" panose="02020603050405020304" pitchFamily="18" charset="0"/>
                          <a:cs typeface="Times New Roman" panose="02020603050405020304" pitchFamily="18" charset="0"/>
                        </a:rPr>
                        <a:t>15 </a:t>
                      </a:r>
                      <a:endParaRPr lang="en-US" sz="3400" b="0" i="0" u="none" strike="noStrike">
                        <a:effectLst/>
                        <a:latin typeface="Arial" panose="020B0604020202020204" pitchFamily="34" charset="0"/>
                      </a:endParaRPr>
                    </a:p>
                  </a:txBody>
                  <a:tcPr marL="17886" marR="17886" marT="1788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21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Dual   </a:t>
                      </a:r>
                      <a:endParaRPr lang="en-US" sz="3400" b="0" i="0" u="none" strike="noStrike" dirty="0">
                        <a:effectLst/>
                        <a:latin typeface="Arial" panose="020B0604020202020204" pitchFamily="34" charset="0"/>
                      </a:endParaRPr>
                    </a:p>
                  </a:txBody>
                  <a:tcPr marL="17886" marR="17886" marT="1788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312459"/>
                  </a:ext>
                </a:extLst>
              </a:tr>
            </a:tbl>
          </a:graphicData>
        </a:graphic>
      </p:graphicFrame>
    </p:spTree>
    <p:extLst>
      <p:ext uri="{BB962C8B-B14F-4D97-AF65-F5344CB8AC3E}">
        <p14:creationId xmlns:p14="http://schemas.microsoft.com/office/powerpoint/2010/main" val="28707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p:spPr>
        <p:txBody>
          <a:bodyPr>
            <a:normAutofit fontScale="85000" lnSpcReduction="20000"/>
          </a:bodyPr>
          <a:lstStyle/>
          <a:p>
            <a:pPr>
              <a:lnSpc>
                <a:spcPct val="90000"/>
              </a:lnSpc>
            </a:pPr>
            <a:r>
              <a:rPr lang="en-GB" sz="2100" dirty="0"/>
              <a:t>5.1 Player Recruitment </a:t>
            </a:r>
          </a:p>
          <a:p>
            <a:pPr>
              <a:lnSpc>
                <a:spcPct val="90000"/>
              </a:lnSpc>
            </a:pPr>
            <a:endParaRPr lang="en-GB" sz="1500" dirty="0"/>
          </a:p>
          <a:p>
            <a:pPr>
              <a:lnSpc>
                <a:spcPct val="90000"/>
              </a:lnSpc>
            </a:pPr>
            <a:r>
              <a:rPr lang="en-US" sz="2100" dirty="0"/>
              <a:t>At least one age group below must be registered (desirable for Tier 3 RTCs). FA Regional Talent Clubs can choose to run more than one formal squad at these age groups.  </a:t>
            </a:r>
          </a:p>
          <a:p>
            <a:pPr>
              <a:lnSpc>
                <a:spcPct val="90000"/>
              </a:lnSpc>
            </a:pPr>
            <a:endParaRPr lang="en-GB" sz="2100" dirty="0"/>
          </a:p>
          <a:p>
            <a:pPr>
              <a:lnSpc>
                <a:spcPct val="90000"/>
              </a:lnSpc>
            </a:pPr>
            <a:endParaRPr lang="en-GB" sz="2100" dirty="0"/>
          </a:p>
          <a:p>
            <a:pPr>
              <a:lnSpc>
                <a:spcPct val="90000"/>
              </a:lnSpc>
            </a:pPr>
            <a:r>
              <a:rPr lang="en-US" sz="2100" dirty="0"/>
              <a:t>The following age groups are desirable for FA Regional Talent Clubs to operate as Player Development </a:t>
            </a:r>
            <a:r>
              <a:rPr lang="en-US" sz="2100" dirty="0" err="1"/>
              <a:t>Centres</a:t>
            </a:r>
            <a:r>
              <a:rPr lang="en-US" sz="2100" dirty="0"/>
              <a:t>. FA funding will not cover the cost of Player Development </a:t>
            </a:r>
            <a:r>
              <a:rPr lang="en-US" sz="2100" dirty="0" err="1"/>
              <a:t>Centres</a:t>
            </a:r>
            <a:r>
              <a:rPr lang="en-US" sz="2100" dirty="0"/>
              <a:t> or running formal squads at these age groups.</a:t>
            </a:r>
          </a:p>
          <a:p>
            <a:pPr>
              <a:lnSpc>
                <a:spcPct val="90000"/>
              </a:lnSpc>
            </a:pPr>
            <a:r>
              <a:rPr lang="en-US" sz="1500" dirty="0"/>
              <a:t> </a:t>
            </a:r>
            <a:endParaRPr lang="en-GB" sz="1500" dirty="0"/>
          </a:p>
        </p:txBody>
      </p:sp>
      <p:sp>
        <p:nvSpPr>
          <p:cNvPr id="6" name="Content Placeholder 4"/>
          <p:cNvSpPr txBox="1">
            <a:spLocks noGrp="1"/>
          </p:cNvSpPr>
          <p:nvPr>
            <p:ph sz="half" idx="10"/>
          </p:nvPr>
        </p:nvSpPr>
        <p:spPr>
          <a:xfrm>
            <a:off x="467544" y="379413"/>
            <a:ext cx="8208912" cy="864096"/>
          </a:xfrm>
        </p:spPr>
        <p:txBody>
          <a:bodyPr rtlCol="0">
            <a:normAutofit/>
          </a:bodyPr>
          <a:lstStyle/>
          <a:p>
            <a:r>
              <a:rPr lang="en-GB"/>
              <a:t>Tier Programme Regulations Update </a:t>
            </a:r>
            <a:endParaRPr lang="en-GB" b="1"/>
          </a:p>
        </p:txBody>
      </p:sp>
      <p:graphicFrame>
        <p:nvGraphicFramePr>
          <p:cNvPr id="8" name="Table 7">
            <a:extLst>
              <a:ext uri="{FF2B5EF4-FFF2-40B4-BE49-F238E27FC236}">
                <a16:creationId xmlns:a16="http://schemas.microsoft.com/office/drawing/2014/main" id="{83D542F8-54AD-433E-A8FE-C1AC070A57E8}"/>
              </a:ext>
            </a:extLst>
          </p:cNvPr>
          <p:cNvGraphicFramePr>
            <a:graphicFrameLocks noGrp="1"/>
          </p:cNvGraphicFramePr>
          <p:nvPr>
            <p:extLst>
              <p:ext uri="{D42A27DB-BD31-4B8C-83A1-F6EECF244321}">
                <p14:modId xmlns:p14="http://schemas.microsoft.com/office/powerpoint/2010/main" val="3462638682"/>
              </p:ext>
            </p:extLst>
          </p:nvPr>
        </p:nvGraphicFramePr>
        <p:xfrm>
          <a:off x="4475098" y="1603549"/>
          <a:ext cx="4180656" cy="1224136"/>
        </p:xfrm>
        <a:graphic>
          <a:graphicData uri="http://schemas.openxmlformats.org/drawingml/2006/table">
            <a:tbl>
              <a:tblPr firstRow="1" firstCol="1" bandRow="1">
                <a:tableStyleId>{5C22544A-7EE6-4342-B048-85BDC9FD1C3A}</a:tableStyleId>
              </a:tblPr>
              <a:tblGrid>
                <a:gridCol w="1045164">
                  <a:extLst>
                    <a:ext uri="{9D8B030D-6E8A-4147-A177-3AD203B41FA5}">
                      <a16:colId xmlns:a16="http://schemas.microsoft.com/office/drawing/2014/main" val="664864287"/>
                    </a:ext>
                  </a:extLst>
                </a:gridCol>
                <a:gridCol w="1045164">
                  <a:extLst>
                    <a:ext uri="{9D8B030D-6E8A-4147-A177-3AD203B41FA5}">
                      <a16:colId xmlns:a16="http://schemas.microsoft.com/office/drawing/2014/main" val="3711562692"/>
                    </a:ext>
                  </a:extLst>
                </a:gridCol>
                <a:gridCol w="1045164">
                  <a:extLst>
                    <a:ext uri="{9D8B030D-6E8A-4147-A177-3AD203B41FA5}">
                      <a16:colId xmlns:a16="http://schemas.microsoft.com/office/drawing/2014/main" val="3574350252"/>
                    </a:ext>
                  </a:extLst>
                </a:gridCol>
                <a:gridCol w="1045164">
                  <a:extLst>
                    <a:ext uri="{9D8B030D-6E8A-4147-A177-3AD203B41FA5}">
                      <a16:colId xmlns:a16="http://schemas.microsoft.com/office/drawing/2014/main" val="2607702897"/>
                    </a:ext>
                  </a:extLst>
                </a:gridCol>
              </a:tblGrid>
              <a:tr h="401356">
                <a:tc>
                  <a:txBody>
                    <a:bodyPr/>
                    <a:lstStyle/>
                    <a:p>
                      <a:pPr algn="ctr"/>
                      <a:r>
                        <a:rPr lang="en-US" sz="1100" dirty="0">
                          <a:effectLst/>
                        </a:rPr>
                        <a:t>Age Group</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dirty="0">
                          <a:effectLst/>
                        </a:rPr>
                        <a:t>Min Players</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dirty="0">
                          <a:effectLst/>
                        </a:rPr>
                        <a:t>Max Players</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dirty="0">
                          <a:effectLst/>
                        </a:rPr>
                        <a:t>Age Band</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18580406"/>
                  </a:ext>
                </a:extLst>
              </a:tr>
              <a:tr h="401356">
                <a:tc>
                  <a:txBody>
                    <a:bodyPr/>
                    <a:lstStyle/>
                    <a:p>
                      <a:pPr algn="ctr"/>
                      <a:r>
                        <a:rPr lang="en-US" sz="1100">
                          <a:effectLst/>
                        </a:rPr>
                        <a:t>U13</a:t>
                      </a:r>
                      <a:r>
                        <a:rPr lang="en-GB" sz="11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a:effectLst/>
                        </a:rPr>
                        <a:t>15</a:t>
                      </a:r>
                      <a:r>
                        <a:rPr lang="en-GB" sz="11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a:effectLst/>
                        </a:rPr>
                        <a:t>18</a:t>
                      </a:r>
                      <a:r>
                        <a:rPr lang="en-GB" sz="11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dirty="0">
                          <a:effectLst/>
                        </a:rPr>
                        <a:t>Single  </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512576480"/>
                  </a:ext>
                </a:extLst>
              </a:tr>
              <a:tr h="421424">
                <a:tc>
                  <a:txBody>
                    <a:bodyPr/>
                    <a:lstStyle/>
                    <a:p>
                      <a:pPr algn="ctr"/>
                      <a:r>
                        <a:rPr lang="en-US" sz="1100">
                          <a:effectLst/>
                        </a:rPr>
                        <a:t>U11</a:t>
                      </a:r>
                      <a:r>
                        <a:rPr lang="en-GB" sz="11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a:effectLst/>
                        </a:rPr>
                        <a:t>12</a:t>
                      </a:r>
                      <a:r>
                        <a:rPr lang="en-GB" sz="11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dirty="0">
                          <a:effectLst/>
                        </a:rPr>
                        <a:t>15</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dirty="0">
                          <a:effectLst/>
                        </a:rPr>
                        <a:t>Single  </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11423264"/>
                  </a:ext>
                </a:extLst>
              </a:tr>
            </a:tbl>
          </a:graphicData>
        </a:graphic>
      </p:graphicFrame>
      <p:graphicFrame>
        <p:nvGraphicFramePr>
          <p:cNvPr id="9" name="Table 8">
            <a:extLst>
              <a:ext uri="{FF2B5EF4-FFF2-40B4-BE49-F238E27FC236}">
                <a16:creationId xmlns:a16="http://schemas.microsoft.com/office/drawing/2014/main" id="{9763E884-3FC7-4CAE-8BAC-83FED8701A2B}"/>
              </a:ext>
            </a:extLst>
          </p:cNvPr>
          <p:cNvGraphicFramePr>
            <a:graphicFrameLocks noGrp="1"/>
          </p:cNvGraphicFramePr>
          <p:nvPr>
            <p:extLst>
              <p:ext uri="{D42A27DB-BD31-4B8C-83A1-F6EECF244321}">
                <p14:modId xmlns:p14="http://schemas.microsoft.com/office/powerpoint/2010/main" val="1147272542"/>
              </p:ext>
            </p:extLst>
          </p:nvPr>
        </p:nvGraphicFramePr>
        <p:xfrm>
          <a:off x="4495800" y="3187725"/>
          <a:ext cx="3748608" cy="1388468"/>
        </p:xfrm>
        <a:graphic>
          <a:graphicData uri="http://schemas.openxmlformats.org/drawingml/2006/table">
            <a:tbl>
              <a:tblPr firstRow="1" firstCol="1" bandRow="1">
                <a:tableStyleId>{5C22544A-7EE6-4342-B048-85BDC9FD1C3A}</a:tableStyleId>
              </a:tblPr>
              <a:tblGrid>
                <a:gridCol w="937152">
                  <a:extLst>
                    <a:ext uri="{9D8B030D-6E8A-4147-A177-3AD203B41FA5}">
                      <a16:colId xmlns:a16="http://schemas.microsoft.com/office/drawing/2014/main" val="1367348752"/>
                    </a:ext>
                  </a:extLst>
                </a:gridCol>
                <a:gridCol w="937152">
                  <a:extLst>
                    <a:ext uri="{9D8B030D-6E8A-4147-A177-3AD203B41FA5}">
                      <a16:colId xmlns:a16="http://schemas.microsoft.com/office/drawing/2014/main" val="4011816226"/>
                    </a:ext>
                  </a:extLst>
                </a:gridCol>
                <a:gridCol w="937152">
                  <a:extLst>
                    <a:ext uri="{9D8B030D-6E8A-4147-A177-3AD203B41FA5}">
                      <a16:colId xmlns:a16="http://schemas.microsoft.com/office/drawing/2014/main" val="3467555712"/>
                    </a:ext>
                  </a:extLst>
                </a:gridCol>
                <a:gridCol w="937152">
                  <a:extLst>
                    <a:ext uri="{9D8B030D-6E8A-4147-A177-3AD203B41FA5}">
                      <a16:colId xmlns:a16="http://schemas.microsoft.com/office/drawing/2014/main" val="3270662538"/>
                    </a:ext>
                  </a:extLst>
                </a:gridCol>
              </a:tblGrid>
              <a:tr h="694234">
                <a:tc>
                  <a:txBody>
                    <a:bodyPr/>
                    <a:lstStyle/>
                    <a:p>
                      <a:pPr algn="ctr"/>
                      <a:r>
                        <a:rPr lang="en-US" sz="1100" dirty="0">
                          <a:effectLst/>
                        </a:rPr>
                        <a:t>Age Group</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dirty="0">
                          <a:effectLst/>
                        </a:rPr>
                        <a:t>Min Players</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a:effectLst/>
                        </a:rPr>
                        <a:t>Max Players</a:t>
                      </a:r>
                      <a:r>
                        <a:rPr lang="en-GB" sz="11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r>
                        <a:rPr lang="en-US" sz="1100">
                          <a:effectLst/>
                        </a:rPr>
                        <a:t>Age Band</a:t>
                      </a:r>
                      <a:r>
                        <a:rPr lang="en-GB" sz="11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978070379"/>
                  </a:ext>
                </a:extLst>
              </a:tr>
              <a:tr h="694234">
                <a:tc>
                  <a:txBody>
                    <a:bodyPr/>
                    <a:lstStyle/>
                    <a:p>
                      <a:pPr algn="ctr"/>
                      <a:r>
                        <a:rPr lang="en-US" sz="1100">
                          <a:effectLst/>
                        </a:rPr>
                        <a:t>U10</a:t>
                      </a:r>
                      <a:r>
                        <a:rPr lang="en-GB" sz="11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gridSpan="2">
                  <a:txBody>
                    <a:bodyPr/>
                    <a:lstStyle/>
                    <a:p>
                      <a:pPr algn="ctr"/>
                      <a:r>
                        <a:rPr lang="en-US" sz="1100" dirty="0">
                          <a:effectLst/>
                        </a:rPr>
                        <a:t>Unlimited</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p>
                  </a:txBody>
                  <a:tcPr/>
                </a:tc>
                <a:tc>
                  <a:txBody>
                    <a:bodyPr/>
                    <a:lstStyle/>
                    <a:p>
                      <a:pPr algn="ctr"/>
                      <a:r>
                        <a:rPr lang="en-US" sz="1100" dirty="0">
                          <a:effectLst/>
                        </a:rPr>
                        <a:t>Dual  </a:t>
                      </a:r>
                      <a:r>
                        <a:rPr lang="en-GB" sz="11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679110366"/>
                  </a:ext>
                </a:extLst>
              </a:tr>
            </a:tbl>
          </a:graphicData>
        </a:graphic>
      </p:graphicFrame>
    </p:spTree>
    <p:extLst>
      <p:ext uri="{BB962C8B-B14F-4D97-AF65-F5344CB8AC3E}">
        <p14:creationId xmlns:p14="http://schemas.microsoft.com/office/powerpoint/2010/main" val="202320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endParaRPr lang="en-GB" sz="2800" b="1" dirty="0">
              <a:solidFill>
                <a:schemeClr val="bg1"/>
              </a:solidFill>
            </a:endParaRPr>
          </a:p>
        </p:txBody>
      </p:sp>
      <p:sp>
        <p:nvSpPr>
          <p:cNvPr id="3" name="Content Placeholder 2"/>
          <p:cNvSpPr>
            <a:spLocks noGrp="1"/>
          </p:cNvSpPr>
          <p:nvPr>
            <p:ph sz="half" idx="1"/>
          </p:nvPr>
        </p:nvSpPr>
        <p:spPr>
          <a:xfrm>
            <a:off x="457200" y="1252538"/>
            <a:ext cx="8219256" cy="3541712"/>
          </a:xfrm>
        </p:spPr>
        <p:txBody>
          <a:bodyPr/>
          <a:lstStyle/>
          <a:p>
            <a:r>
              <a:rPr lang="en-GB" dirty="0"/>
              <a:t>5.1 Player Recruitment </a:t>
            </a:r>
          </a:p>
          <a:p>
            <a:endParaRPr lang="en-GB" sz="1800" dirty="0"/>
          </a:p>
          <a:p>
            <a:pPr fontAlgn="base"/>
            <a:r>
              <a:rPr lang="en-US" sz="1800" dirty="0"/>
              <a:t>Any Regional Talent Clubs wanting to register additional age groups, must make a request in writing must be made to the Football Association to gain approval. The 2021/22 season will see the existing Under 10’s and Under 11’s age groups phased out in preparation for the next FA Player Pathway Programme.</a:t>
            </a:r>
            <a:r>
              <a:rPr lang="en-GB" sz="1800" dirty="0"/>
              <a:t> </a:t>
            </a:r>
          </a:p>
          <a:p>
            <a:pPr fontAlgn="base"/>
            <a:r>
              <a:rPr lang="en-GB" sz="1800" dirty="0"/>
              <a:t> </a:t>
            </a:r>
          </a:p>
          <a:p>
            <a:r>
              <a:rPr lang="en-US" sz="1800" dirty="0"/>
              <a:t>If a Regional Talent Club wishes to exceed the maximum number of registered players per team, they must inform The Football Association to gain approval.</a:t>
            </a:r>
            <a:endParaRPr lang="en-GB" sz="1800" dirty="0"/>
          </a:p>
          <a:p>
            <a:endParaRPr lang="en-GB" dirty="0"/>
          </a:p>
        </p:txBody>
      </p:sp>
    </p:spTree>
    <p:extLst>
      <p:ext uri="{BB962C8B-B14F-4D97-AF65-F5344CB8AC3E}">
        <p14:creationId xmlns:p14="http://schemas.microsoft.com/office/powerpoint/2010/main" val="419104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endParaRPr lang="en-GB" sz="2800" b="1" dirty="0">
              <a:solidFill>
                <a:schemeClr val="bg1"/>
              </a:solidFill>
            </a:endParaRPr>
          </a:p>
        </p:txBody>
      </p:sp>
      <p:sp>
        <p:nvSpPr>
          <p:cNvPr id="3" name="Content Placeholder 2"/>
          <p:cNvSpPr>
            <a:spLocks noGrp="1"/>
          </p:cNvSpPr>
          <p:nvPr>
            <p:ph sz="half" idx="1"/>
          </p:nvPr>
        </p:nvSpPr>
        <p:spPr>
          <a:xfrm>
            <a:off x="457200" y="1252538"/>
            <a:ext cx="8219256" cy="3541712"/>
          </a:xfrm>
        </p:spPr>
        <p:txBody>
          <a:bodyPr/>
          <a:lstStyle/>
          <a:p>
            <a:r>
              <a:rPr lang="en-GB" dirty="0"/>
              <a:t>5.4 End of Season Procedure</a:t>
            </a:r>
            <a:endParaRPr lang="en-GB" sz="1400" dirty="0"/>
          </a:p>
          <a:p>
            <a:pPr algn="just">
              <a:spcAft>
                <a:spcPts val="0"/>
              </a:spcAft>
            </a:pPr>
            <a:r>
              <a:rPr lang="en-US" sz="1400" dirty="0"/>
              <a:t>All players registered at a FA Regional Talent Club </a:t>
            </a:r>
            <a:r>
              <a:rPr lang="en-US" sz="1400" dirty="0">
                <a:solidFill>
                  <a:srgbClr val="FF0000"/>
                </a:solidFill>
              </a:rPr>
              <a:t>at the close of the season </a:t>
            </a:r>
            <a:r>
              <a:rPr lang="en-US" sz="1400" dirty="0"/>
              <a:t>must be told in writing </a:t>
            </a:r>
            <a:r>
              <a:rPr lang="en-US" sz="1400" dirty="0">
                <a:solidFill>
                  <a:srgbClr val="FF0000"/>
                </a:solidFill>
              </a:rPr>
              <a:t>by the third Saturday in May </a:t>
            </a:r>
            <a:r>
              <a:rPr lang="en-US" sz="1400" dirty="0"/>
              <a:t>as to whether they:</a:t>
            </a:r>
          </a:p>
          <a:p>
            <a:pPr algn="just">
              <a:spcAft>
                <a:spcPts val="0"/>
              </a:spcAft>
            </a:pPr>
            <a:endParaRPr lang="en-US" sz="1400" dirty="0"/>
          </a:p>
          <a:p>
            <a:r>
              <a:rPr lang="en-GB" sz="1400" dirty="0"/>
              <a:t>1. Will receive a player agreement to re-sign for their current club for the next season if they choose to accept it.</a:t>
            </a:r>
          </a:p>
          <a:p>
            <a:r>
              <a:rPr lang="en-GB" sz="1400" dirty="0"/>
              <a:t>a. If a player wishes to accept to re-register, she is required to return her completed registration to the club by the 1st June. The player is re-registered to the club for the next season. They may not trial for any other club.</a:t>
            </a:r>
          </a:p>
          <a:p>
            <a:r>
              <a:rPr lang="en-GB" sz="1400" dirty="0"/>
              <a:t>b. If a player does not wish to re-register, she is to return notice in writing to her club by the 1st June. The player is then free to trial at any other club but can also take part in trials at the Club she was playing, however a registration place is no longer guaranteed if this option is taken.</a:t>
            </a:r>
            <a:endParaRPr lang="en-GB" sz="1800" dirty="0">
              <a:latin typeface="Times New Roman" panose="02020603050405020304" pitchFamily="18" charset="0"/>
              <a:ea typeface="Times New Roman" panose="02020603050405020304" pitchFamily="18" charset="0"/>
              <a:cs typeface="Arial" panose="020B0604020202020204" pitchFamily="34" charset="0"/>
            </a:endParaRPr>
          </a:p>
          <a:p>
            <a:pPr lvl="0" algn="just">
              <a:spcAft>
                <a:spcPts val="0"/>
              </a:spcAft>
            </a:pPr>
            <a:r>
              <a:rPr lang="en-GB" sz="1400" dirty="0"/>
              <a:t>2. Will </a:t>
            </a:r>
            <a:r>
              <a:rPr lang="en-GB" sz="1400" dirty="0">
                <a:solidFill>
                  <a:srgbClr val="FF0000"/>
                </a:solidFill>
              </a:rPr>
              <a:t>not receive an offer to re-register </a:t>
            </a:r>
            <a:r>
              <a:rPr lang="en-GB" sz="1400" dirty="0"/>
              <a:t>at their current club for the next season. From the 1st June the player will be free to </a:t>
            </a:r>
            <a:r>
              <a:rPr lang="en-GB" sz="1400" dirty="0">
                <a:solidFill>
                  <a:srgbClr val="FF0000"/>
                </a:solidFill>
              </a:rPr>
              <a:t>be recruited </a:t>
            </a:r>
            <a:r>
              <a:rPr lang="en-GB" sz="1400" dirty="0"/>
              <a:t>at any other club.</a:t>
            </a:r>
          </a:p>
        </p:txBody>
      </p:sp>
    </p:spTree>
    <p:extLst>
      <p:ext uri="{BB962C8B-B14F-4D97-AF65-F5344CB8AC3E}">
        <p14:creationId xmlns:p14="http://schemas.microsoft.com/office/powerpoint/2010/main" val="49421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endParaRPr lang="en-GB" sz="2800" b="1" dirty="0">
              <a:solidFill>
                <a:schemeClr val="bg1"/>
              </a:solidFill>
            </a:endParaRPr>
          </a:p>
        </p:txBody>
      </p:sp>
      <p:sp>
        <p:nvSpPr>
          <p:cNvPr id="3" name="Content Placeholder 2"/>
          <p:cNvSpPr>
            <a:spLocks noGrp="1"/>
          </p:cNvSpPr>
          <p:nvPr>
            <p:ph sz="half" idx="1"/>
          </p:nvPr>
        </p:nvSpPr>
        <p:spPr>
          <a:xfrm>
            <a:off x="457200" y="1252538"/>
            <a:ext cx="8219256" cy="3541712"/>
          </a:xfrm>
        </p:spPr>
        <p:txBody>
          <a:bodyPr/>
          <a:lstStyle/>
          <a:p>
            <a:r>
              <a:rPr lang="en-GB" dirty="0"/>
              <a:t>5.5 Expiry of Registration (New)</a:t>
            </a:r>
          </a:p>
          <a:p>
            <a:endParaRPr lang="en-GB" sz="1800" dirty="0"/>
          </a:p>
          <a:p>
            <a:r>
              <a:rPr lang="en-US" sz="1400" dirty="0"/>
              <a:t>Regional Talent Clubs are required to evidence full and proper consideration of a decision to allow a player’s registration to expire. The Football Association has provided Women and Girls Player Pathway De-selection Guidance that includes a Registration Expiry Form to document the process, which will be disseminated to FA Regional Talent Clubs.</a:t>
            </a:r>
            <a:endParaRPr lang="en-GB" sz="1400" dirty="0"/>
          </a:p>
          <a:p>
            <a:r>
              <a:rPr lang="en-US" sz="1400" dirty="0"/>
              <a:t> </a:t>
            </a:r>
            <a:endParaRPr lang="en-GB" sz="1400" dirty="0"/>
          </a:p>
          <a:p>
            <a:r>
              <a:rPr lang="en-US" sz="1400" dirty="0"/>
              <a:t>Regional Talent Clubs are required to provide individualised transition support for players leaving the Regional Talent Club. This should include, as a minimum:</a:t>
            </a:r>
            <a:endParaRPr lang="en-GB" sz="1400" dirty="0"/>
          </a:p>
          <a:p>
            <a:pPr marL="742950" lvl="1" indent="-285750">
              <a:buFont typeface="Arial" panose="020B0604020202020204" pitchFamily="34" charset="0"/>
              <a:buChar char="•"/>
            </a:pPr>
            <a:r>
              <a:rPr lang="en-US" sz="1400" dirty="0"/>
              <a:t>Next steps to progress their football in other clubs; </a:t>
            </a:r>
            <a:endParaRPr lang="en-GB" sz="1400" dirty="0"/>
          </a:p>
          <a:p>
            <a:pPr marL="742950" lvl="1" indent="-285750">
              <a:buFont typeface="Arial" panose="020B0604020202020204" pitchFamily="34" charset="0"/>
              <a:buChar char="•"/>
            </a:pPr>
            <a:r>
              <a:rPr lang="en-US" sz="1400" dirty="0"/>
              <a:t>Introduce the Education Lead where applicable for education options outside of football; and </a:t>
            </a:r>
            <a:endParaRPr lang="en-GB" sz="1400" dirty="0"/>
          </a:p>
          <a:p>
            <a:pPr marL="742950" lvl="1" indent="-285750">
              <a:buFont typeface="Arial" panose="020B0604020202020204" pitchFamily="34" charset="0"/>
              <a:buChar char="•"/>
            </a:pPr>
            <a:r>
              <a:rPr lang="en-US" sz="1400" dirty="0"/>
              <a:t>Consider any health or wellbeing needs of the player which may be affected by leaving the Regional Talent Club. </a:t>
            </a:r>
            <a:endParaRPr lang="en-GB" sz="1400" dirty="0"/>
          </a:p>
          <a:p>
            <a:r>
              <a:rPr lang="en-US" sz="1400" dirty="0"/>
              <a:t>Regional Talent Clubs are required to deliver a one to one meeting with the player and the player’s parent/carers following the decision to allow the players registration to expire.</a:t>
            </a:r>
            <a:endParaRPr lang="en-GB" sz="5400" dirty="0"/>
          </a:p>
        </p:txBody>
      </p:sp>
    </p:spTree>
    <p:extLst>
      <p:ext uri="{BB962C8B-B14F-4D97-AF65-F5344CB8AC3E}">
        <p14:creationId xmlns:p14="http://schemas.microsoft.com/office/powerpoint/2010/main" val="210200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683568"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endParaRPr lang="en-GB" sz="2800" b="1" dirty="0">
              <a:solidFill>
                <a:schemeClr val="bg1"/>
              </a:solidFill>
            </a:endParaRPr>
          </a:p>
        </p:txBody>
      </p:sp>
      <p:sp>
        <p:nvSpPr>
          <p:cNvPr id="3" name="Content Placeholder 2"/>
          <p:cNvSpPr>
            <a:spLocks noGrp="1"/>
          </p:cNvSpPr>
          <p:nvPr>
            <p:ph sz="half" idx="1"/>
          </p:nvPr>
        </p:nvSpPr>
        <p:spPr>
          <a:xfrm>
            <a:off x="683568" y="1099493"/>
            <a:ext cx="5400600" cy="3888432"/>
          </a:xfrm>
        </p:spPr>
        <p:txBody>
          <a:bodyPr/>
          <a:lstStyle/>
          <a:p>
            <a:r>
              <a:rPr lang="en-GB" dirty="0"/>
              <a:t>5.6 BFA WSL Academy Recruitment</a:t>
            </a:r>
          </a:p>
          <a:p>
            <a:endParaRPr lang="en-GB" sz="1800" dirty="0"/>
          </a:p>
          <a:p>
            <a:r>
              <a:rPr lang="en-GB" sz="1800" dirty="0"/>
              <a:t>An under 16 (Year 2) registered Regional Talent Club player may trial for an Academic course which is part of a Barclays WSL Academy or a football and education related programme for a maximum of 1 week. The registered player must not take part in any other Regional Talent Club fixtures during the trial period. </a:t>
            </a:r>
            <a:r>
              <a:rPr lang="en-GB" sz="1800" dirty="0">
                <a:solidFill>
                  <a:srgbClr val="FF0000"/>
                </a:solidFill>
              </a:rPr>
              <a:t>The trial period must not commence until 7 days after the Barclays WSL Academy Club has provided written notice of its intention to approach, which will only be valid if provided to the Regional Talent Club after the 15</a:t>
            </a:r>
            <a:r>
              <a:rPr lang="en-GB" sz="1800" baseline="30000" dirty="0">
                <a:solidFill>
                  <a:srgbClr val="FF0000"/>
                </a:solidFill>
              </a:rPr>
              <a:t>th</a:t>
            </a:r>
            <a:r>
              <a:rPr lang="en-GB" sz="1800" dirty="0">
                <a:solidFill>
                  <a:srgbClr val="FF0000"/>
                </a:solidFill>
              </a:rPr>
              <a:t> January</a:t>
            </a:r>
            <a:r>
              <a:rPr lang="en-US" sz="1800" dirty="0">
                <a:solidFill>
                  <a:srgbClr val="FF0000"/>
                </a:solidFill>
              </a:rPr>
              <a:t>.</a:t>
            </a:r>
            <a:endParaRPr lang="en-GB" sz="1800" dirty="0">
              <a:solidFill>
                <a:srgbClr val="FF0000"/>
              </a:solidFill>
            </a:endParaRPr>
          </a:p>
          <a:p>
            <a:endParaRPr lang="en-GB" sz="1800" dirty="0"/>
          </a:p>
          <a:p>
            <a:endParaRPr lang="en-GB" dirty="0"/>
          </a:p>
        </p:txBody>
      </p:sp>
      <p:pic>
        <p:nvPicPr>
          <p:cNvPr id="4" name="Picture 3">
            <a:extLst>
              <a:ext uri="{FF2B5EF4-FFF2-40B4-BE49-F238E27FC236}">
                <a16:creationId xmlns:a16="http://schemas.microsoft.com/office/drawing/2014/main" id="{EEB80927-6D03-41BB-A2CB-1CAF7C630F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99" t="6933" r="6736" b="17195"/>
          <a:stretch/>
        </p:blipFill>
        <p:spPr>
          <a:xfrm rot="16200000">
            <a:off x="5720219" y="1823482"/>
            <a:ext cx="3252141" cy="2236211"/>
          </a:xfrm>
          <a:prstGeom prst="rect">
            <a:avLst/>
          </a:prstGeom>
        </p:spPr>
      </p:pic>
    </p:spTree>
    <p:extLst>
      <p:ext uri="{BB962C8B-B14F-4D97-AF65-F5344CB8AC3E}">
        <p14:creationId xmlns:p14="http://schemas.microsoft.com/office/powerpoint/2010/main" val="241652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noGrp="1"/>
          </p:cNvSpPr>
          <p:nvPr>
            <p:ph sz="half" idx="10"/>
          </p:nvPr>
        </p:nvSpPr>
        <p:spPr>
          <a:xfrm>
            <a:off x="467544" y="379413"/>
            <a:ext cx="8208912" cy="523220"/>
          </a:xfrm>
          <a:prstGeom prst="rect">
            <a:avLst/>
          </a:prstGeom>
          <a:solidFill>
            <a:schemeClr val="accent4">
              <a:lumMod val="75000"/>
            </a:schemeClr>
          </a:solidFill>
        </p:spPr>
        <p:txBody>
          <a:bodyPr wrap="square" rtlCol="0">
            <a:spAutoFit/>
          </a:bodyPr>
          <a:lstStyle/>
          <a:p>
            <a:r>
              <a:rPr lang="en-GB" sz="2800" dirty="0">
                <a:solidFill>
                  <a:schemeClr val="bg1"/>
                </a:solidFill>
              </a:rPr>
              <a:t>Tier Programme Regulations Update </a:t>
            </a:r>
          </a:p>
        </p:txBody>
      </p:sp>
      <p:sp>
        <p:nvSpPr>
          <p:cNvPr id="3" name="Content Placeholder 2"/>
          <p:cNvSpPr>
            <a:spLocks noGrp="1"/>
          </p:cNvSpPr>
          <p:nvPr>
            <p:ph sz="half" idx="1"/>
          </p:nvPr>
        </p:nvSpPr>
        <p:spPr>
          <a:xfrm>
            <a:off x="611560" y="1099493"/>
            <a:ext cx="8064896" cy="3888432"/>
          </a:xfrm>
        </p:spPr>
        <p:txBody>
          <a:bodyPr/>
          <a:lstStyle/>
          <a:p>
            <a:r>
              <a:rPr lang="en-GB" dirty="0"/>
              <a:t>5.10 Triallists</a:t>
            </a:r>
          </a:p>
          <a:p>
            <a:pPr lvl="0" algn="just"/>
            <a:endParaRPr lang="en-GB" sz="1200" dirty="0">
              <a:cs typeface="Arial" panose="020B0604020202020204" pitchFamily="34" charset="0"/>
            </a:endParaRPr>
          </a:p>
          <a:p>
            <a:pPr lvl="0" algn="just"/>
            <a:r>
              <a:rPr lang="en-GB" sz="1400" dirty="0">
                <a:latin typeface="FS Jack" panose="02000503000000020004" pitchFamily="50" charset="0"/>
                <a:cs typeface="Arial" panose="020B0604020202020204" pitchFamily="34" charset="0"/>
              </a:rPr>
              <a:t>A trialist can participate in up to </a:t>
            </a:r>
            <a:r>
              <a:rPr lang="en-GB" sz="1400" dirty="0">
                <a:solidFill>
                  <a:srgbClr val="FF0000"/>
                </a:solidFill>
                <a:latin typeface="FS Jack" panose="02000503000000020004" pitchFamily="50" charset="0"/>
                <a:cs typeface="Arial" panose="020B0604020202020204" pitchFamily="34" charset="0"/>
              </a:rPr>
              <a:t>six</a:t>
            </a:r>
            <a:r>
              <a:rPr lang="en-GB" sz="1400" dirty="0">
                <a:latin typeface="FS Jack" panose="02000503000000020004" pitchFamily="50" charset="0"/>
                <a:cs typeface="Arial" panose="020B0604020202020204" pitchFamily="34" charset="0"/>
              </a:rPr>
              <a:t> matches, which can take place at any point in the season before the Regional Talent Club has to decide on recruiting the player. A trialist can be dual registered to a grassroots club. Trialist players </a:t>
            </a:r>
            <a:r>
              <a:rPr lang="en-GB" sz="1400" dirty="0">
                <a:solidFill>
                  <a:srgbClr val="FF0000"/>
                </a:solidFill>
                <a:latin typeface="FS Jack" panose="02000503000000020004" pitchFamily="50" charset="0"/>
                <a:cs typeface="Arial" panose="020B0604020202020204" pitchFamily="34" charset="0"/>
              </a:rPr>
              <a:t>must not exceed the maximum daily playing time;</a:t>
            </a:r>
          </a:p>
          <a:p>
            <a:pPr lvl="0" algn="just"/>
            <a:endParaRPr lang="en-GB" sz="1400" dirty="0">
              <a:solidFill>
                <a:srgbClr val="FF0000"/>
              </a:solidFill>
              <a:latin typeface="FS Jack" panose="02000503000000020004" pitchFamily="50" charset="0"/>
              <a:cs typeface="Arial" panose="020B0604020202020204" pitchFamily="34" charset="0"/>
            </a:endParaRPr>
          </a:p>
          <a:p>
            <a:pPr lvl="0" algn="just"/>
            <a:r>
              <a:rPr lang="en-GB" sz="1400" dirty="0">
                <a:solidFill>
                  <a:srgbClr val="FF0000"/>
                </a:solidFill>
                <a:latin typeface="FS Jack" panose="02000503000000020004" pitchFamily="50" charset="0"/>
                <a:cs typeface="Arial" panose="020B0604020202020204" pitchFamily="34" charset="0"/>
              </a:rPr>
              <a:t>Under 16 and Under 15		100 Minutes</a:t>
            </a:r>
          </a:p>
          <a:p>
            <a:pPr lvl="0" algn="just"/>
            <a:r>
              <a:rPr lang="en-GB" sz="1400" dirty="0">
                <a:solidFill>
                  <a:srgbClr val="FF0000"/>
                </a:solidFill>
                <a:latin typeface="FS Jack" panose="02000503000000020004" pitchFamily="50" charset="0"/>
                <a:cs typeface="Arial" panose="020B0604020202020204" pitchFamily="34" charset="0"/>
              </a:rPr>
              <a:t>Under 14 and Under 13		80 Minutes</a:t>
            </a:r>
          </a:p>
          <a:p>
            <a:pPr lvl="0" algn="just"/>
            <a:r>
              <a:rPr lang="en-GB" sz="1400" dirty="0">
                <a:solidFill>
                  <a:srgbClr val="FF0000"/>
                </a:solidFill>
                <a:latin typeface="FS Jack" panose="02000503000000020004" pitchFamily="50" charset="0"/>
                <a:cs typeface="Arial" panose="020B0604020202020204" pitchFamily="34" charset="0"/>
              </a:rPr>
              <a:t>Under 12 and Under 11		70 Minutes</a:t>
            </a:r>
          </a:p>
          <a:p>
            <a:pPr lvl="0" algn="just"/>
            <a:r>
              <a:rPr lang="en-GB" sz="1400" dirty="0">
                <a:solidFill>
                  <a:srgbClr val="FF0000"/>
                </a:solidFill>
                <a:latin typeface="FS Jack" panose="02000503000000020004" pitchFamily="50" charset="0"/>
                <a:cs typeface="Arial" panose="020B0604020202020204" pitchFamily="34" charset="0"/>
              </a:rPr>
              <a:t>Under 10 and Under 9		60 Minutes</a:t>
            </a:r>
          </a:p>
          <a:p>
            <a:pPr lvl="0" algn="just"/>
            <a:endParaRPr lang="en-GB" sz="1400" dirty="0">
              <a:solidFill>
                <a:srgbClr val="FF0000"/>
              </a:solidFill>
              <a:latin typeface="FS Jack" panose="02000503000000020004" pitchFamily="50" charset="0"/>
              <a:cs typeface="Arial" panose="020B0604020202020204" pitchFamily="34" charset="0"/>
            </a:endParaRPr>
          </a:p>
          <a:p>
            <a:pPr lvl="0" algn="just"/>
            <a:r>
              <a:rPr lang="en-GB" sz="1400" dirty="0">
                <a:solidFill>
                  <a:srgbClr val="FF0000"/>
                </a:solidFill>
                <a:latin typeface="FS Jack" panose="02000503000000020004" pitchFamily="50" charset="0"/>
                <a:cs typeface="Arial" panose="020B0604020202020204" pitchFamily="34" charset="0"/>
              </a:rPr>
              <a:t>5.10.4	Regional Talent Club Managers, players, parents/carers, and the players’ grassroots clubs will work together to manage playing minutes. All trialists will be permitted to play a maximum of two games for the Regional Talent Club within a 7 day period, provided that they do not exceed the maximum daily playing time limits set out above. For the avoidance of doubt, these maximum daily limits apply to all fixtures, including those for the player’s grassroots club, and not just those of the Regional Talent Club.</a:t>
            </a:r>
          </a:p>
        </p:txBody>
      </p:sp>
    </p:spTree>
    <p:extLst>
      <p:ext uri="{BB962C8B-B14F-4D97-AF65-F5344CB8AC3E}">
        <p14:creationId xmlns:p14="http://schemas.microsoft.com/office/powerpoint/2010/main" val="67176416"/>
      </p:ext>
    </p:extLst>
  </p:cSld>
  <p:clrMapOvr>
    <a:masterClrMapping/>
  </p:clrMapOvr>
</p:sld>
</file>

<file path=ppt/theme/theme1.xml><?xml version="1.0" encoding="utf-8"?>
<a:theme xmlns:a="http://schemas.openxmlformats.org/drawingml/2006/main" name="Custom Design">
  <a:themeElements>
    <a:clrScheme name="For All Primary Colours">
      <a:dk1>
        <a:srgbClr val="011E41"/>
      </a:dk1>
      <a:lt1>
        <a:srgbClr val="FFFFFF"/>
      </a:lt1>
      <a:dk2>
        <a:srgbClr val="E1261C"/>
      </a:dk2>
      <a:lt2>
        <a:srgbClr val="00172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B1EEFE907AC41981A67A34A125D2C" ma:contentTypeVersion="13" ma:contentTypeDescription="Create a new document." ma:contentTypeScope="" ma:versionID="61ed474dd44e42062d773d786d4a3ed4">
  <xsd:schema xmlns:xsd="http://www.w3.org/2001/XMLSchema" xmlns:xs="http://www.w3.org/2001/XMLSchema" xmlns:p="http://schemas.microsoft.com/office/2006/metadata/properties" xmlns:ns3="cf4a4ac3-c746-4c5b-809a-1ada680914cd" xmlns:ns4="9737b14c-72ab-4a62-a37c-1c911650c03b" targetNamespace="http://schemas.microsoft.com/office/2006/metadata/properties" ma:root="true" ma:fieldsID="05abc90c73a3ccaa442b4544d29ba81a" ns3:_="" ns4:_="">
    <xsd:import namespace="cf4a4ac3-c746-4c5b-809a-1ada680914cd"/>
    <xsd:import namespace="9737b14c-72ab-4a62-a37c-1c911650c03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a4ac3-c746-4c5b-809a-1ada68091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37b14c-72ab-4a62-a37c-1c911650c0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AD9BB5-3D61-463A-B8CC-7E6156AF4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a4ac3-c746-4c5b-809a-1ada680914cd"/>
    <ds:schemaRef ds:uri="9737b14c-72ab-4a62-a37c-1c911650c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93727C-5053-4983-9058-3576850966EA}">
  <ds:schemaRefs>
    <ds:schemaRef ds:uri="http://schemas.microsoft.com/sharepoint/v3/contenttype/forms"/>
  </ds:schemaRefs>
</ds:datastoreItem>
</file>

<file path=customXml/itemProps3.xml><?xml version="1.0" encoding="utf-8"?>
<ds:datastoreItem xmlns:ds="http://schemas.openxmlformats.org/officeDocument/2006/customXml" ds:itemID="{837DBC96-C5CC-4EB6-8601-70EDD9968F2F}">
  <ds:schemaRefs>
    <ds:schemaRef ds:uri="9737b14c-72ab-4a62-a37c-1c911650c03b"/>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terms/"/>
    <ds:schemaRef ds:uri="cf4a4ac3-c746-4c5b-809a-1ada680914cd"/>
    <ds:schemaRef ds:uri="http://schemas.microsoft.com/office/2006/documentManagement/typ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23356</TotalTime>
  <Words>4161</Words>
  <Application>Microsoft Office PowerPoint</Application>
  <PresentationFormat>Custom</PresentationFormat>
  <Paragraphs>220</Paragraphs>
  <Slides>28</Slides>
  <Notes>0</Notes>
  <HiddenSlides>0</HiddenSlides>
  <MMClips>0</MMClips>
  <ScaleCrop>false</ScaleCrop>
  <HeadingPairs>
    <vt:vector size="6" baseType="variant">
      <vt:variant>
        <vt:lpstr>Fonts Used</vt:lpstr>
      </vt:variant>
      <vt:variant>
        <vt:i4>6</vt:i4>
      </vt:variant>
      <vt:variant>
        <vt:lpstr>Theme</vt:lpstr>
      </vt:variant>
      <vt:variant>
        <vt:i4>19</vt:i4>
      </vt:variant>
      <vt:variant>
        <vt:lpstr>Slide Titles</vt:lpstr>
      </vt:variant>
      <vt:variant>
        <vt:i4>28</vt:i4>
      </vt:variant>
    </vt:vector>
  </HeadingPairs>
  <TitlesOfParts>
    <vt:vector size="53" baseType="lpstr">
      <vt:lpstr>Arial</vt:lpstr>
      <vt:lpstr>Calibri</vt:lpstr>
      <vt:lpstr>FS Jack</vt:lpstr>
      <vt:lpstr>Times</vt:lpstr>
      <vt:lpstr>Times New Roman</vt:lpstr>
      <vt:lpstr>Univers</vt:lpstr>
      <vt:lpstr>Custom Design</vt:lpstr>
      <vt:lpstr>8_Custom Design</vt:lpstr>
      <vt:lpstr>9_Custom Design</vt:lpstr>
      <vt:lpstr>1_Custom Design</vt:lpstr>
      <vt:lpstr>2_Custom Design</vt:lpstr>
      <vt:lpstr>3_Custom Design</vt:lpstr>
      <vt:lpstr>4_Custom Design</vt:lpstr>
      <vt:lpstr>5_Custom Design</vt:lpstr>
      <vt:lpstr>6_Custom Design</vt:lpstr>
      <vt:lpstr>7_Custom Design</vt:lpstr>
      <vt:lpstr>10_Custom Design</vt:lpstr>
      <vt:lpstr>11_Custom Design</vt:lpstr>
      <vt:lpstr>12_Custom Design</vt:lpstr>
      <vt:lpstr>13_Custom Design</vt:lpstr>
      <vt:lpstr>15_Custom Design</vt:lpstr>
      <vt:lpstr>16_Custom Design</vt:lpstr>
      <vt:lpstr>17_Custom Design</vt:lpstr>
      <vt:lpstr>18_Custom Design</vt:lpstr>
      <vt:lpstr>19_Custom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Du Plessis</dc:creator>
  <cp:lastModifiedBy>Sharon Brownlie</cp:lastModifiedBy>
  <cp:revision>133</cp:revision>
  <dcterms:created xsi:type="dcterms:W3CDTF">2015-10-20T15:21:24Z</dcterms:created>
  <dcterms:modified xsi:type="dcterms:W3CDTF">2021-07-06T08:53:39Z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0x010100903B1EEFE907AC41981A67A34A125D2C</vt:lpwstr>
  </property>
</Properties>
</file>